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49"/>
  </p:notesMasterIdLst>
  <p:handoutMasterIdLst>
    <p:handoutMasterId r:id="rId150"/>
  </p:handoutMasterIdLst>
  <p:sldIdLst>
    <p:sldId id="256" r:id="rId2"/>
    <p:sldId id="436" r:id="rId3"/>
    <p:sldId id="978" r:id="rId4"/>
    <p:sldId id="979" r:id="rId5"/>
    <p:sldId id="980" r:id="rId6"/>
    <p:sldId id="981" r:id="rId7"/>
    <p:sldId id="982" r:id="rId8"/>
    <p:sldId id="983" r:id="rId9"/>
    <p:sldId id="1023" r:id="rId10"/>
    <p:sldId id="984" r:id="rId11"/>
    <p:sldId id="986" r:id="rId12"/>
    <p:sldId id="987" r:id="rId13"/>
    <p:sldId id="985" r:id="rId14"/>
    <p:sldId id="988" r:id="rId15"/>
    <p:sldId id="989" r:id="rId16"/>
    <p:sldId id="990" r:id="rId17"/>
    <p:sldId id="1117" r:id="rId18"/>
    <p:sldId id="994" r:id="rId19"/>
    <p:sldId id="995" r:id="rId20"/>
    <p:sldId id="1002" r:id="rId21"/>
    <p:sldId id="1000" r:id="rId22"/>
    <p:sldId id="999" r:id="rId23"/>
    <p:sldId id="993" r:id="rId24"/>
    <p:sldId id="1001" r:id="rId25"/>
    <p:sldId id="1003" r:id="rId26"/>
    <p:sldId id="1118" r:id="rId27"/>
    <p:sldId id="996" r:id="rId28"/>
    <p:sldId id="997" r:id="rId29"/>
    <p:sldId id="998" r:id="rId30"/>
    <p:sldId id="1004" r:id="rId31"/>
    <p:sldId id="1005" r:id="rId32"/>
    <p:sldId id="1006" r:id="rId33"/>
    <p:sldId id="1119" r:id="rId34"/>
    <p:sldId id="991" r:id="rId35"/>
    <p:sldId id="992" r:id="rId36"/>
    <p:sldId id="1007" r:id="rId37"/>
    <p:sldId id="1009" r:id="rId38"/>
    <p:sldId id="1015" r:id="rId39"/>
    <p:sldId id="1010" r:id="rId40"/>
    <p:sldId id="1011" r:id="rId41"/>
    <p:sldId id="1120" r:id="rId42"/>
    <p:sldId id="1013" r:id="rId43"/>
    <p:sldId id="1014" r:id="rId44"/>
    <p:sldId id="1008" r:id="rId45"/>
    <p:sldId id="1012" r:id="rId46"/>
    <p:sldId id="1024" r:id="rId47"/>
    <p:sldId id="1029" r:id="rId48"/>
    <p:sldId id="1025" r:id="rId49"/>
    <p:sldId id="1026" r:id="rId50"/>
    <p:sldId id="1027" r:id="rId51"/>
    <p:sldId id="1028" r:id="rId52"/>
    <p:sldId id="1030" r:id="rId53"/>
    <p:sldId id="1031" r:id="rId54"/>
    <p:sldId id="1032" r:id="rId55"/>
    <p:sldId id="1033" r:id="rId56"/>
    <p:sldId id="1034" r:id="rId57"/>
    <p:sldId id="1017" r:id="rId58"/>
    <p:sldId id="1037" r:id="rId59"/>
    <p:sldId id="1035" r:id="rId60"/>
    <p:sldId id="1121" r:id="rId61"/>
    <p:sldId id="1036" r:id="rId62"/>
    <p:sldId id="1038" r:id="rId63"/>
    <p:sldId id="1039" r:id="rId64"/>
    <p:sldId id="1040" r:id="rId65"/>
    <p:sldId id="1041" r:id="rId66"/>
    <p:sldId id="1042" r:id="rId67"/>
    <p:sldId id="1043" r:id="rId68"/>
    <p:sldId id="1044" r:id="rId69"/>
    <p:sldId id="1045" r:id="rId70"/>
    <p:sldId id="1046" r:id="rId71"/>
    <p:sldId id="1047" r:id="rId72"/>
    <p:sldId id="1048" r:id="rId73"/>
    <p:sldId id="1049" r:id="rId74"/>
    <p:sldId id="1050" r:id="rId75"/>
    <p:sldId id="1051" r:id="rId76"/>
    <p:sldId id="1052" r:id="rId77"/>
    <p:sldId id="1053" r:id="rId78"/>
    <p:sldId id="1054" r:id="rId79"/>
    <p:sldId id="1055" r:id="rId80"/>
    <p:sldId id="1056" r:id="rId81"/>
    <p:sldId id="1057" r:id="rId82"/>
    <p:sldId id="1058" r:id="rId83"/>
    <p:sldId id="1059" r:id="rId84"/>
    <p:sldId id="1060" r:id="rId85"/>
    <p:sldId id="1018" r:id="rId86"/>
    <p:sldId id="1090" r:id="rId87"/>
    <p:sldId id="1061" r:id="rId88"/>
    <p:sldId id="1062" r:id="rId89"/>
    <p:sldId id="1063" r:id="rId90"/>
    <p:sldId id="1064" r:id="rId91"/>
    <p:sldId id="1065" r:id="rId92"/>
    <p:sldId id="1066" r:id="rId93"/>
    <p:sldId id="1067" r:id="rId94"/>
    <p:sldId id="1069" r:id="rId95"/>
    <p:sldId id="1070" r:id="rId96"/>
    <p:sldId id="1068" r:id="rId97"/>
    <p:sldId id="1071" r:id="rId98"/>
    <p:sldId id="1072" r:id="rId99"/>
    <p:sldId id="1073" r:id="rId100"/>
    <p:sldId id="1077" r:id="rId101"/>
    <p:sldId id="1078" r:id="rId102"/>
    <p:sldId id="1074" r:id="rId103"/>
    <p:sldId id="1075" r:id="rId104"/>
    <p:sldId id="1079" r:id="rId105"/>
    <p:sldId id="1080" r:id="rId106"/>
    <p:sldId id="1076" r:id="rId107"/>
    <p:sldId id="1083" r:id="rId108"/>
    <p:sldId id="1081" r:id="rId109"/>
    <p:sldId id="1085" r:id="rId110"/>
    <p:sldId id="1084" r:id="rId111"/>
    <p:sldId id="1082" r:id="rId112"/>
    <p:sldId id="1086" r:id="rId113"/>
    <p:sldId id="1087" r:id="rId114"/>
    <p:sldId id="1088" r:id="rId115"/>
    <p:sldId id="1093" r:id="rId116"/>
    <p:sldId id="1094" r:id="rId117"/>
    <p:sldId id="1095" r:id="rId118"/>
    <p:sldId id="1097" r:id="rId119"/>
    <p:sldId id="1096" r:id="rId120"/>
    <p:sldId id="1089" r:id="rId121"/>
    <p:sldId id="1091" r:id="rId122"/>
    <p:sldId id="1116" r:id="rId123"/>
    <p:sldId id="1092" r:id="rId124"/>
    <p:sldId id="1098" r:id="rId125"/>
    <p:sldId id="1099" r:id="rId126"/>
    <p:sldId id="1019" r:id="rId127"/>
    <p:sldId id="1100" r:id="rId128"/>
    <p:sldId id="1016" r:id="rId129"/>
    <p:sldId id="1101" r:id="rId130"/>
    <p:sldId id="1102" r:id="rId131"/>
    <p:sldId id="1103" r:id="rId132"/>
    <p:sldId id="1104" r:id="rId133"/>
    <p:sldId id="1105" r:id="rId134"/>
    <p:sldId id="1106" r:id="rId135"/>
    <p:sldId id="1020" r:id="rId136"/>
    <p:sldId id="1113" r:id="rId137"/>
    <p:sldId id="1122" r:id="rId138"/>
    <p:sldId id="1115" r:id="rId139"/>
    <p:sldId id="1123" r:id="rId140"/>
    <p:sldId id="1021" r:id="rId141"/>
    <p:sldId id="1112" r:id="rId142"/>
    <p:sldId id="1111" r:id="rId143"/>
    <p:sldId id="1107" r:id="rId144"/>
    <p:sldId id="1108" r:id="rId145"/>
    <p:sldId id="1109" r:id="rId146"/>
    <p:sldId id="1110" r:id="rId147"/>
    <p:sldId id="916" r:id="rId148"/>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90DE835-B5D7-4808-974E-66942FB5EBE8}">
          <p14:sldIdLst>
            <p14:sldId id="256"/>
            <p14:sldId id="436"/>
            <p14:sldId id="978"/>
            <p14:sldId id="979"/>
          </p14:sldIdLst>
        </p14:section>
        <p14:section name="Introduction" id="{17D911B6-12EC-4256-A19C-E22262EE3D93}">
          <p14:sldIdLst>
            <p14:sldId id="980"/>
            <p14:sldId id="981"/>
            <p14:sldId id="982"/>
            <p14:sldId id="983"/>
          </p14:sldIdLst>
        </p14:section>
        <p14:section name="React Native" id="{AEC9B034-22C8-475D-AFCB-3DFB8A1CCABF}">
          <p14:sldIdLst>
            <p14:sldId id="1023"/>
            <p14:sldId id="984"/>
            <p14:sldId id="986"/>
            <p14:sldId id="987"/>
            <p14:sldId id="985"/>
            <p14:sldId id="988"/>
            <p14:sldId id="989"/>
            <p14:sldId id="990"/>
            <p14:sldId id="1117"/>
            <p14:sldId id="994"/>
            <p14:sldId id="995"/>
            <p14:sldId id="1002"/>
            <p14:sldId id="1000"/>
            <p14:sldId id="999"/>
            <p14:sldId id="993"/>
            <p14:sldId id="1001"/>
            <p14:sldId id="1003"/>
            <p14:sldId id="1118"/>
            <p14:sldId id="996"/>
            <p14:sldId id="997"/>
            <p14:sldId id="998"/>
            <p14:sldId id="1004"/>
            <p14:sldId id="1005"/>
            <p14:sldId id="1006"/>
            <p14:sldId id="1119"/>
            <p14:sldId id="991"/>
            <p14:sldId id="992"/>
            <p14:sldId id="1007"/>
            <p14:sldId id="1009"/>
            <p14:sldId id="1015"/>
            <p14:sldId id="1010"/>
            <p14:sldId id="1011"/>
            <p14:sldId id="1120"/>
            <p14:sldId id="1013"/>
            <p14:sldId id="1014"/>
            <p14:sldId id="1008"/>
            <p14:sldId id="1012"/>
            <p14:sldId id="1024"/>
            <p14:sldId id="1029"/>
            <p14:sldId id="1025"/>
            <p14:sldId id="1026"/>
            <p14:sldId id="1027"/>
            <p14:sldId id="1028"/>
            <p14:sldId id="1030"/>
            <p14:sldId id="1031"/>
            <p14:sldId id="1032"/>
            <p14:sldId id="1033"/>
            <p14:sldId id="1034"/>
          </p14:sldIdLst>
        </p14:section>
        <p14:section name="Architecture d'application" id="{5D5C2143-E493-448D-80FD-65E8491BF064}">
          <p14:sldIdLst>
            <p14:sldId id="1017"/>
            <p14:sldId id="1037"/>
            <p14:sldId id="1035"/>
            <p14:sldId id="1121"/>
            <p14:sldId id="1036"/>
            <p14:sldId id="1038"/>
            <p14:sldId id="1039"/>
            <p14:sldId id="1040"/>
            <p14:sldId id="1041"/>
            <p14:sldId id="1042"/>
            <p14:sldId id="1043"/>
            <p14:sldId id="1044"/>
            <p14:sldId id="1045"/>
            <p14:sldId id="1046"/>
            <p14:sldId id="1047"/>
            <p14:sldId id="1048"/>
            <p14:sldId id="1049"/>
            <p14:sldId id="1050"/>
            <p14:sldId id="1051"/>
            <p14:sldId id="1052"/>
            <p14:sldId id="1053"/>
            <p14:sldId id="1054"/>
            <p14:sldId id="1055"/>
            <p14:sldId id="1056"/>
            <p14:sldId id="1057"/>
            <p14:sldId id="1058"/>
            <p14:sldId id="1059"/>
            <p14:sldId id="1060"/>
            <p14:sldId id="1018"/>
            <p14:sldId id="1090"/>
            <p14:sldId id="1061"/>
            <p14:sldId id="1062"/>
            <p14:sldId id="1063"/>
            <p14:sldId id="1064"/>
            <p14:sldId id="1065"/>
            <p14:sldId id="1066"/>
            <p14:sldId id="1067"/>
            <p14:sldId id="1069"/>
            <p14:sldId id="1070"/>
            <p14:sldId id="1068"/>
            <p14:sldId id="1071"/>
            <p14:sldId id="1072"/>
            <p14:sldId id="1073"/>
            <p14:sldId id="1077"/>
            <p14:sldId id="1078"/>
            <p14:sldId id="1074"/>
            <p14:sldId id="1075"/>
            <p14:sldId id="1079"/>
            <p14:sldId id="1080"/>
            <p14:sldId id="1076"/>
            <p14:sldId id="1083"/>
            <p14:sldId id="1081"/>
            <p14:sldId id="1085"/>
            <p14:sldId id="1084"/>
            <p14:sldId id="1082"/>
            <p14:sldId id="1086"/>
            <p14:sldId id="1087"/>
            <p14:sldId id="1088"/>
            <p14:sldId id="1093"/>
            <p14:sldId id="1094"/>
            <p14:sldId id="1095"/>
            <p14:sldId id="1097"/>
            <p14:sldId id="1096"/>
            <p14:sldId id="1089"/>
            <p14:sldId id="1091"/>
            <p14:sldId id="1116"/>
            <p14:sldId id="1092"/>
            <p14:sldId id="1098"/>
            <p14:sldId id="1099"/>
            <p14:sldId id="1019"/>
            <p14:sldId id="1100"/>
            <p14:sldId id="1016"/>
            <p14:sldId id="1101"/>
            <p14:sldId id="1102"/>
            <p14:sldId id="1103"/>
            <p14:sldId id="1104"/>
            <p14:sldId id="1105"/>
            <p14:sldId id="1106"/>
            <p14:sldId id="1020"/>
            <p14:sldId id="1113"/>
            <p14:sldId id="1122"/>
            <p14:sldId id="1115"/>
            <p14:sldId id="1123"/>
            <p14:sldId id="1021"/>
            <p14:sldId id="1112"/>
            <p14:sldId id="1111"/>
            <p14:sldId id="1107"/>
            <p14:sldId id="1108"/>
            <p14:sldId id="1109"/>
            <p14:sldId id="1110"/>
            <p14:sldId id="9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56" autoAdjust="0"/>
    <p:restoredTop sz="90931" autoAdjust="0"/>
  </p:normalViewPr>
  <p:slideViewPr>
    <p:cSldViewPr>
      <p:cViewPr varScale="1">
        <p:scale>
          <a:sx n="80" d="100"/>
          <a:sy n="80" d="100"/>
        </p:scale>
        <p:origin x="1538" y="26"/>
      </p:cViewPr>
      <p:guideLst>
        <p:guide orient="horz" pos="2160"/>
        <p:guide pos="2880"/>
      </p:guideLst>
    </p:cSldViewPr>
  </p:slideViewPr>
  <p:notesTextViewPr>
    <p:cViewPr>
      <p:scale>
        <a:sx n="1" d="1"/>
        <a:sy n="1" d="1"/>
      </p:scale>
      <p:origin x="0" y="0"/>
    </p:cViewPr>
  </p:notesTextViewPr>
  <p:notesViewPr>
    <p:cSldViewPr>
      <p:cViewPr varScale="1">
        <p:scale>
          <a:sx n="74" d="100"/>
          <a:sy n="74" d="100"/>
        </p:scale>
        <p:origin x="-2142" y="-10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76277B-E175-4A71-AABB-2A59A8312AC3}"/>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fr-FR" dirty="0"/>
          </a:p>
        </p:txBody>
      </p:sp>
      <p:sp>
        <p:nvSpPr>
          <p:cNvPr id="3" name="Date Placeholder 2">
            <a:extLst>
              <a:ext uri="{FF2B5EF4-FFF2-40B4-BE49-F238E27FC236}">
                <a16:creationId xmlns:a16="http://schemas.microsoft.com/office/drawing/2014/main" id="{6234CF36-D9B9-4B54-8257-D09D54810AA7}"/>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0DCE948F-EBF5-47E9-BDF9-8CF61BADD108}" type="datetimeFigureOut">
              <a:rPr lang="fr-FR" smtClean="0"/>
              <a:t>08/06/2022</a:t>
            </a:fld>
            <a:endParaRPr lang="fr-FR" dirty="0"/>
          </a:p>
        </p:txBody>
      </p:sp>
      <p:sp>
        <p:nvSpPr>
          <p:cNvPr id="4" name="Footer Placeholder 3">
            <a:extLst>
              <a:ext uri="{FF2B5EF4-FFF2-40B4-BE49-F238E27FC236}">
                <a16:creationId xmlns:a16="http://schemas.microsoft.com/office/drawing/2014/main" id="{9440CC61-B336-4D91-A435-43F47EDD73D3}"/>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fr-FR" dirty="0"/>
          </a:p>
        </p:txBody>
      </p:sp>
      <p:sp>
        <p:nvSpPr>
          <p:cNvPr id="5" name="Slide Number Placeholder 4">
            <a:extLst>
              <a:ext uri="{FF2B5EF4-FFF2-40B4-BE49-F238E27FC236}">
                <a16:creationId xmlns:a16="http://schemas.microsoft.com/office/drawing/2014/main" id="{ABA62F71-340C-4E8A-AA45-C49B8596C997}"/>
              </a:ext>
            </a:extLst>
          </p:cNvPr>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FAA9928B-FBC3-4C3C-B6B4-FD754CAE53CB}" type="slidenum">
              <a:rPr lang="fr-FR" smtClean="0"/>
              <a:t>‹#›</a:t>
            </a:fld>
            <a:endParaRPr lang="fr-FR" dirty="0"/>
          </a:p>
        </p:txBody>
      </p:sp>
    </p:spTree>
    <p:extLst>
      <p:ext uri="{BB962C8B-B14F-4D97-AF65-F5344CB8AC3E}">
        <p14:creationId xmlns:p14="http://schemas.microsoft.com/office/powerpoint/2010/main" val="38656715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2"/>
            <a:ext cx="3169920" cy="480060"/>
          </a:xfrm>
          <a:prstGeom prst="rect">
            <a:avLst/>
          </a:prstGeom>
        </p:spPr>
        <p:txBody>
          <a:bodyPr vert="horz" lIns="99035" tIns="49517" rIns="99035" bIns="49517" rtlCol="0"/>
          <a:lstStyle>
            <a:lvl1pPr algn="l">
              <a:defRPr sz="1300"/>
            </a:lvl1pPr>
          </a:lstStyle>
          <a:p>
            <a:endParaRPr lang="fr-FR" dirty="0"/>
          </a:p>
        </p:txBody>
      </p:sp>
      <p:sp>
        <p:nvSpPr>
          <p:cNvPr id="3" name="Espace réservé de la date 2"/>
          <p:cNvSpPr>
            <a:spLocks noGrp="1"/>
          </p:cNvSpPr>
          <p:nvPr>
            <p:ph type="dt" idx="1"/>
          </p:nvPr>
        </p:nvSpPr>
        <p:spPr>
          <a:xfrm>
            <a:off x="4143588" y="2"/>
            <a:ext cx="3169920" cy="480060"/>
          </a:xfrm>
          <a:prstGeom prst="rect">
            <a:avLst/>
          </a:prstGeom>
        </p:spPr>
        <p:txBody>
          <a:bodyPr vert="horz" lIns="99035" tIns="49517" rIns="99035" bIns="49517" rtlCol="0"/>
          <a:lstStyle>
            <a:lvl1pPr algn="r">
              <a:defRPr sz="1300"/>
            </a:lvl1pPr>
          </a:lstStyle>
          <a:p>
            <a:fld id="{E9B7AE57-05D3-40BD-838F-B750AF53A0CA}" type="datetimeFigureOut">
              <a:rPr lang="fr-FR" smtClean="0"/>
              <a:t>08/06/2022</a:t>
            </a:fld>
            <a:endParaRPr lang="fr-FR" dirty="0"/>
          </a:p>
        </p:txBody>
      </p:sp>
      <p:sp>
        <p:nvSpPr>
          <p:cNvPr id="4" name="Espace réservé de l'image des diapositives 3"/>
          <p:cNvSpPr>
            <a:spLocks noGrp="1" noRot="1" noChangeAspect="1"/>
          </p:cNvSpPr>
          <p:nvPr>
            <p:ph type="sldImg" idx="2"/>
          </p:nvPr>
        </p:nvSpPr>
        <p:spPr>
          <a:xfrm>
            <a:off x="449263" y="280988"/>
            <a:ext cx="6386512" cy="4789487"/>
          </a:xfrm>
          <a:prstGeom prst="rect">
            <a:avLst/>
          </a:prstGeom>
          <a:noFill/>
          <a:ln w="12700">
            <a:solidFill>
              <a:prstClr val="black"/>
            </a:solidFill>
          </a:ln>
        </p:spPr>
        <p:txBody>
          <a:bodyPr vert="horz" lIns="99035" tIns="49517" rIns="99035" bIns="49517" rtlCol="0" anchor="ctr"/>
          <a:lstStyle/>
          <a:p>
            <a:endParaRPr lang="fr-FR" dirty="0"/>
          </a:p>
        </p:txBody>
      </p:sp>
      <p:sp>
        <p:nvSpPr>
          <p:cNvPr id="5" name="Espace réservé des commentaires 4"/>
          <p:cNvSpPr>
            <a:spLocks noGrp="1"/>
          </p:cNvSpPr>
          <p:nvPr>
            <p:ph type="body" sz="quarter" idx="3"/>
          </p:nvPr>
        </p:nvSpPr>
        <p:spPr>
          <a:xfrm>
            <a:off x="731520" y="5767396"/>
            <a:ext cx="5852160" cy="3113714"/>
          </a:xfrm>
          <a:prstGeom prst="rect">
            <a:avLst/>
          </a:prstGeom>
        </p:spPr>
        <p:txBody>
          <a:bodyPr vert="horz" lIns="99035" tIns="49517" rIns="99035" bIns="49517"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119474"/>
            <a:ext cx="3169920" cy="480060"/>
          </a:xfrm>
          <a:prstGeom prst="rect">
            <a:avLst/>
          </a:prstGeom>
        </p:spPr>
        <p:txBody>
          <a:bodyPr vert="horz" lIns="99035" tIns="49517" rIns="99035" bIns="49517" rtlCol="0" anchor="b"/>
          <a:lstStyle>
            <a:lvl1pPr algn="l">
              <a:defRPr sz="1300"/>
            </a:lvl1pPr>
          </a:lstStyle>
          <a:p>
            <a:endParaRPr lang="fr-FR" dirty="0"/>
          </a:p>
        </p:txBody>
      </p:sp>
      <p:sp>
        <p:nvSpPr>
          <p:cNvPr id="7" name="Espace réservé du numéro de diapositive 6"/>
          <p:cNvSpPr>
            <a:spLocks noGrp="1"/>
          </p:cNvSpPr>
          <p:nvPr>
            <p:ph type="sldNum" sz="quarter" idx="5"/>
          </p:nvPr>
        </p:nvSpPr>
        <p:spPr>
          <a:xfrm>
            <a:off x="4143588" y="9119474"/>
            <a:ext cx="3169920" cy="480060"/>
          </a:xfrm>
          <a:prstGeom prst="rect">
            <a:avLst/>
          </a:prstGeom>
        </p:spPr>
        <p:txBody>
          <a:bodyPr vert="horz" lIns="99035" tIns="49517" rIns="99035" bIns="49517" rtlCol="0" anchor="b"/>
          <a:lstStyle>
            <a:lvl1pPr algn="r">
              <a:defRPr sz="1300"/>
            </a:lvl1pPr>
          </a:lstStyle>
          <a:p>
            <a:fld id="{1D1542AC-D8E9-426A-A6F2-73314BC42E47}" type="slidenum">
              <a:rPr lang="fr-FR" smtClean="0"/>
              <a:t>‹#›</a:t>
            </a:fld>
            <a:endParaRPr lang="fr-FR" dirty="0"/>
          </a:p>
        </p:txBody>
      </p:sp>
    </p:spTree>
    <p:extLst>
      <p:ext uri="{BB962C8B-B14F-4D97-AF65-F5344CB8AC3E}">
        <p14:creationId xmlns:p14="http://schemas.microsoft.com/office/powerpoint/2010/main" val="207758910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9263" y="280988"/>
            <a:ext cx="6386512" cy="4789487"/>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1D1542AC-D8E9-426A-A6F2-73314BC42E47}" type="slidenum">
              <a:rPr lang="fr-FR" smtClean="0"/>
              <a:t>1</a:t>
            </a:fld>
            <a:endParaRPr lang="fr-FR" dirty="0"/>
          </a:p>
        </p:txBody>
      </p:sp>
    </p:spTree>
    <p:extLst>
      <p:ext uri="{BB962C8B-B14F-4D97-AF65-F5344CB8AC3E}">
        <p14:creationId xmlns:p14="http://schemas.microsoft.com/office/powerpoint/2010/main" val="2220627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1D1542AC-D8E9-426A-A6F2-73314BC42E47}" type="slidenum">
              <a:rPr lang="fr-FR" smtClean="0"/>
              <a:t>66</a:t>
            </a:fld>
            <a:endParaRPr lang="fr-FR" dirty="0"/>
          </a:p>
        </p:txBody>
      </p:sp>
    </p:spTree>
    <p:extLst>
      <p:ext uri="{BB962C8B-B14F-4D97-AF65-F5344CB8AC3E}">
        <p14:creationId xmlns:p14="http://schemas.microsoft.com/office/powerpoint/2010/main" val="2408941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https://stackoverflow.com/questions/38958888/react-native-what-is-the-benefit-of-using-stylesheet-vs-a-plain-object</a:t>
            </a:r>
          </a:p>
        </p:txBody>
      </p:sp>
      <p:sp>
        <p:nvSpPr>
          <p:cNvPr id="4" name="Slide Number Placeholder 3"/>
          <p:cNvSpPr>
            <a:spLocks noGrp="1"/>
          </p:cNvSpPr>
          <p:nvPr>
            <p:ph type="sldNum" sz="quarter" idx="10"/>
          </p:nvPr>
        </p:nvSpPr>
        <p:spPr/>
        <p:txBody>
          <a:bodyPr/>
          <a:lstStyle/>
          <a:p>
            <a:fld id="{1D1542AC-D8E9-426A-A6F2-73314BC42E47}" type="slidenum">
              <a:rPr lang="fr-FR" smtClean="0"/>
              <a:t>113</a:t>
            </a:fld>
            <a:endParaRPr lang="fr-FR" dirty="0"/>
          </a:p>
        </p:txBody>
      </p:sp>
    </p:spTree>
    <p:extLst>
      <p:ext uri="{BB962C8B-B14F-4D97-AF65-F5344CB8AC3E}">
        <p14:creationId xmlns:p14="http://schemas.microsoft.com/office/powerpoint/2010/main" val="1523953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1D1542AC-D8E9-426A-A6F2-73314BC42E47}" type="slidenum">
              <a:rPr lang="fr-FR" smtClean="0"/>
              <a:t>117</a:t>
            </a:fld>
            <a:endParaRPr lang="fr-FR" dirty="0"/>
          </a:p>
        </p:txBody>
      </p:sp>
    </p:spTree>
    <p:extLst>
      <p:ext uri="{BB962C8B-B14F-4D97-AF65-F5344CB8AC3E}">
        <p14:creationId xmlns:p14="http://schemas.microsoft.com/office/powerpoint/2010/main" val="548514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Source : https://github.com/oblador/react-native-vector-icons#custom-fonts</a:t>
            </a:r>
          </a:p>
          <a:p>
            <a:endParaRPr lang="fr-FR" dirty="0"/>
          </a:p>
        </p:txBody>
      </p:sp>
      <p:sp>
        <p:nvSpPr>
          <p:cNvPr id="4" name="Slide Number Placeholder 3"/>
          <p:cNvSpPr>
            <a:spLocks noGrp="1"/>
          </p:cNvSpPr>
          <p:nvPr>
            <p:ph type="sldNum" sz="quarter" idx="10"/>
          </p:nvPr>
        </p:nvSpPr>
        <p:spPr/>
        <p:txBody>
          <a:bodyPr/>
          <a:lstStyle/>
          <a:p>
            <a:fld id="{1D1542AC-D8E9-426A-A6F2-73314BC42E47}" type="slidenum">
              <a:rPr lang="fr-FR" smtClean="0"/>
              <a:t>119</a:t>
            </a:fld>
            <a:endParaRPr lang="fr-FR" dirty="0"/>
          </a:p>
        </p:txBody>
      </p:sp>
    </p:spTree>
    <p:extLst>
      <p:ext uri="{BB962C8B-B14F-4D97-AF65-F5344CB8AC3E}">
        <p14:creationId xmlns:p14="http://schemas.microsoft.com/office/powerpoint/2010/main" val="4165102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Source : https://reactnative.dev/docs/navigation</a:t>
            </a:r>
          </a:p>
        </p:txBody>
      </p:sp>
      <p:sp>
        <p:nvSpPr>
          <p:cNvPr id="4" name="Slide Number Placeholder 3"/>
          <p:cNvSpPr>
            <a:spLocks noGrp="1"/>
          </p:cNvSpPr>
          <p:nvPr>
            <p:ph type="sldNum" sz="quarter" idx="10"/>
          </p:nvPr>
        </p:nvSpPr>
        <p:spPr/>
        <p:txBody>
          <a:bodyPr/>
          <a:lstStyle/>
          <a:p>
            <a:fld id="{1D1542AC-D8E9-426A-A6F2-73314BC42E47}" type="slidenum">
              <a:rPr lang="fr-FR" smtClean="0"/>
              <a:t>121</a:t>
            </a:fld>
            <a:endParaRPr lang="fr-FR" dirty="0"/>
          </a:p>
        </p:txBody>
      </p:sp>
    </p:spTree>
    <p:extLst>
      <p:ext uri="{BB962C8B-B14F-4D97-AF65-F5344CB8AC3E}">
        <p14:creationId xmlns:p14="http://schemas.microsoft.com/office/powerpoint/2010/main" val="2732895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Sources :</a:t>
            </a:r>
          </a:p>
          <a:p>
            <a:pPr marL="171450" indent="-171450">
              <a:buFontTx/>
              <a:buChar char="-"/>
            </a:pPr>
            <a:r>
              <a:rPr lang="fr-FR" dirty="0"/>
              <a:t>https://stackoverflow.com/questions/54476541/possibility-of-using-cordova-with-react-native</a:t>
            </a:r>
          </a:p>
          <a:p>
            <a:pPr marL="171450" indent="-171450">
              <a:buFontTx/>
              <a:buChar char="-"/>
            </a:pPr>
            <a:endParaRPr lang="fr-FR" dirty="0"/>
          </a:p>
        </p:txBody>
      </p:sp>
      <p:sp>
        <p:nvSpPr>
          <p:cNvPr id="4" name="Slide Number Placeholder 3"/>
          <p:cNvSpPr>
            <a:spLocks noGrp="1"/>
          </p:cNvSpPr>
          <p:nvPr>
            <p:ph type="sldNum" sz="quarter" idx="5"/>
          </p:nvPr>
        </p:nvSpPr>
        <p:spPr/>
        <p:txBody>
          <a:bodyPr/>
          <a:lstStyle/>
          <a:p>
            <a:fld id="{1D1542AC-D8E9-426A-A6F2-73314BC42E47}" type="slidenum">
              <a:rPr lang="fr-FR" smtClean="0"/>
              <a:t>137</a:t>
            </a:fld>
            <a:endParaRPr lang="fr-FR" dirty="0"/>
          </a:p>
        </p:txBody>
      </p:sp>
    </p:spTree>
    <p:extLst>
      <p:ext uri="{BB962C8B-B14F-4D97-AF65-F5344CB8AC3E}">
        <p14:creationId xmlns:p14="http://schemas.microsoft.com/office/powerpoint/2010/main" val="800380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Créer un compte sur la Play Store : https://play.google.com/console/signup</a:t>
            </a:r>
          </a:p>
          <a:p>
            <a:r>
              <a:rPr lang="fr-FR" dirty="0"/>
              <a:t>Blog pour créer un APK : https://instamobile.io/android-development/generate-react-native-release-build-android/</a:t>
            </a:r>
          </a:p>
          <a:p>
            <a:endParaRPr lang="fr-FR" dirty="0"/>
          </a:p>
        </p:txBody>
      </p:sp>
      <p:sp>
        <p:nvSpPr>
          <p:cNvPr id="4" name="Slide Number Placeholder 3"/>
          <p:cNvSpPr>
            <a:spLocks noGrp="1"/>
          </p:cNvSpPr>
          <p:nvPr>
            <p:ph type="sldNum" sz="quarter" idx="10"/>
          </p:nvPr>
        </p:nvSpPr>
        <p:spPr/>
        <p:txBody>
          <a:bodyPr/>
          <a:lstStyle/>
          <a:p>
            <a:fld id="{1D1542AC-D8E9-426A-A6F2-73314BC42E47}" type="slidenum">
              <a:rPr lang="fr-FR" smtClean="0"/>
              <a:t>143</a:t>
            </a:fld>
            <a:endParaRPr lang="fr-FR" dirty="0"/>
          </a:p>
        </p:txBody>
      </p:sp>
    </p:spTree>
    <p:extLst>
      <p:ext uri="{BB962C8B-B14F-4D97-AF65-F5344CB8AC3E}">
        <p14:creationId xmlns:p14="http://schemas.microsoft.com/office/powerpoint/2010/main" val="3244329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Voir : https://pagepro.co/blog/react-native-over-the-air-updates/</a:t>
            </a:r>
          </a:p>
          <a:p>
            <a:endParaRPr lang="fr-FR" dirty="0"/>
          </a:p>
        </p:txBody>
      </p:sp>
      <p:sp>
        <p:nvSpPr>
          <p:cNvPr id="4" name="Slide Number Placeholder 3"/>
          <p:cNvSpPr>
            <a:spLocks noGrp="1"/>
          </p:cNvSpPr>
          <p:nvPr>
            <p:ph type="sldNum" sz="quarter" idx="10"/>
          </p:nvPr>
        </p:nvSpPr>
        <p:spPr/>
        <p:txBody>
          <a:bodyPr/>
          <a:lstStyle/>
          <a:p>
            <a:fld id="{1D1542AC-D8E9-426A-A6F2-73314BC42E47}" type="slidenum">
              <a:rPr lang="fr-FR" smtClean="0"/>
              <a:t>145</a:t>
            </a:fld>
            <a:endParaRPr lang="fr-FR" dirty="0"/>
          </a:p>
        </p:txBody>
      </p:sp>
    </p:spTree>
    <p:extLst>
      <p:ext uri="{BB962C8B-B14F-4D97-AF65-F5344CB8AC3E}">
        <p14:creationId xmlns:p14="http://schemas.microsoft.com/office/powerpoint/2010/main" val="3858797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Pour aller plus loin : https://www.codeinwp.com/blog/react-native-component-libraries/</a:t>
            </a:r>
          </a:p>
        </p:txBody>
      </p:sp>
      <p:sp>
        <p:nvSpPr>
          <p:cNvPr id="4" name="Slide Number Placeholder 3"/>
          <p:cNvSpPr>
            <a:spLocks noGrp="1"/>
          </p:cNvSpPr>
          <p:nvPr>
            <p:ph type="sldNum" sz="quarter" idx="10"/>
          </p:nvPr>
        </p:nvSpPr>
        <p:spPr/>
        <p:txBody>
          <a:bodyPr/>
          <a:lstStyle/>
          <a:p>
            <a:fld id="{1D1542AC-D8E9-426A-A6F2-73314BC42E47}" type="slidenum">
              <a:rPr lang="fr-FR" smtClean="0"/>
              <a:t>146</a:t>
            </a:fld>
            <a:endParaRPr lang="fr-FR" dirty="0"/>
          </a:p>
        </p:txBody>
      </p:sp>
    </p:spTree>
    <p:extLst>
      <p:ext uri="{BB962C8B-B14F-4D97-AF65-F5344CB8AC3E}">
        <p14:creationId xmlns:p14="http://schemas.microsoft.com/office/powerpoint/2010/main" val="619634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9263" y="280988"/>
            <a:ext cx="6386512" cy="4789487"/>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C3228574-ECAB-4630-8ACF-AB3915842DB8}" type="slidenum">
              <a:rPr lang="fr-FR" smtClean="0"/>
              <a:t>147</a:t>
            </a:fld>
            <a:endParaRPr lang="fr-FR" dirty="0"/>
          </a:p>
        </p:txBody>
      </p:sp>
    </p:spTree>
    <p:extLst>
      <p:ext uri="{BB962C8B-B14F-4D97-AF65-F5344CB8AC3E}">
        <p14:creationId xmlns:p14="http://schemas.microsoft.com/office/powerpoint/2010/main" val="519231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1D1542AC-D8E9-426A-A6F2-73314BC42E47}" type="slidenum">
              <a:rPr lang="fr-FR" smtClean="0"/>
              <a:t>2</a:t>
            </a:fld>
            <a:endParaRPr lang="fr-FR" dirty="0"/>
          </a:p>
        </p:txBody>
      </p:sp>
    </p:spTree>
    <p:extLst>
      <p:ext uri="{BB962C8B-B14F-4D97-AF65-F5344CB8AC3E}">
        <p14:creationId xmlns:p14="http://schemas.microsoft.com/office/powerpoint/2010/main" val="3474707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Source : https://www.ideamotive.co/blog/best-react-native-alternatives-for-mobile-development</a:t>
            </a:r>
          </a:p>
          <a:p>
            <a:endParaRPr lang="fr-FR" dirty="0"/>
          </a:p>
        </p:txBody>
      </p:sp>
      <p:sp>
        <p:nvSpPr>
          <p:cNvPr id="4" name="Slide Number Placeholder 3"/>
          <p:cNvSpPr>
            <a:spLocks noGrp="1"/>
          </p:cNvSpPr>
          <p:nvPr>
            <p:ph type="sldNum" sz="quarter" idx="10"/>
          </p:nvPr>
        </p:nvSpPr>
        <p:spPr/>
        <p:txBody>
          <a:bodyPr/>
          <a:lstStyle/>
          <a:p>
            <a:fld id="{1D1542AC-D8E9-426A-A6F2-73314BC42E47}" type="slidenum">
              <a:rPr lang="fr-FR" smtClean="0"/>
              <a:t>7</a:t>
            </a:fld>
            <a:endParaRPr lang="fr-FR" dirty="0"/>
          </a:p>
        </p:txBody>
      </p:sp>
    </p:spTree>
    <p:extLst>
      <p:ext uri="{BB962C8B-B14F-4D97-AF65-F5344CB8AC3E}">
        <p14:creationId xmlns:p14="http://schemas.microsoft.com/office/powerpoint/2010/main" val="4031830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Source : https://www.thedroidsonroids.com/blog/flutter-vs-react-native-what-to-choose-in-2021</a:t>
            </a:r>
          </a:p>
          <a:p>
            <a:endParaRPr lang="fr-FR" dirty="0"/>
          </a:p>
        </p:txBody>
      </p:sp>
      <p:sp>
        <p:nvSpPr>
          <p:cNvPr id="4" name="Slide Number Placeholder 3"/>
          <p:cNvSpPr>
            <a:spLocks noGrp="1"/>
          </p:cNvSpPr>
          <p:nvPr>
            <p:ph type="sldNum" sz="quarter" idx="10"/>
          </p:nvPr>
        </p:nvSpPr>
        <p:spPr/>
        <p:txBody>
          <a:bodyPr/>
          <a:lstStyle/>
          <a:p>
            <a:fld id="{1D1542AC-D8E9-426A-A6F2-73314BC42E47}" type="slidenum">
              <a:rPr lang="fr-FR" smtClean="0"/>
              <a:t>8</a:t>
            </a:fld>
            <a:endParaRPr lang="fr-FR" dirty="0"/>
          </a:p>
        </p:txBody>
      </p:sp>
    </p:spTree>
    <p:extLst>
      <p:ext uri="{BB962C8B-B14F-4D97-AF65-F5344CB8AC3E}">
        <p14:creationId xmlns:p14="http://schemas.microsoft.com/office/powerpoint/2010/main" val="631448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OpenJDK</a:t>
            </a:r>
            <a:r>
              <a:rPr lang="fr-FR" dirty="0"/>
              <a:t> 11 : https://jdk.java.net/archive/</a:t>
            </a:r>
          </a:p>
        </p:txBody>
      </p:sp>
      <p:sp>
        <p:nvSpPr>
          <p:cNvPr id="4" name="Slide Number Placeholder 3"/>
          <p:cNvSpPr>
            <a:spLocks noGrp="1"/>
          </p:cNvSpPr>
          <p:nvPr>
            <p:ph type="sldNum" sz="quarter" idx="5"/>
          </p:nvPr>
        </p:nvSpPr>
        <p:spPr/>
        <p:txBody>
          <a:bodyPr/>
          <a:lstStyle/>
          <a:p>
            <a:fld id="{1D1542AC-D8E9-426A-A6F2-73314BC42E47}" type="slidenum">
              <a:rPr lang="fr-FR" smtClean="0"/>
              <a:t>19</a:t>
            </a:fld>
            <a:endParaRPr lang="fr-FR" dirty="0"/>
          </a:p>
        </p:txBody>
      </p:sp>
    </p:spTree>
    <p:extLst>
      <p:ext uri="{BB962C8B-B14F-4D97-AF65-F5344CB8AC3E}">
        <p14:creationId xmlns:p14="http://schemas.microsoft.com/office/powerpoint/2010/main" val="309029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Source : https://stackoverflow.com/questions/39953495/how-to-completely-uninstall-android-studio-from-windowsv10</a:t>
            </a:r>
          </a:p>
          <a:p>
            <a:endParaRPr lang="fr-FR" dirty="0"/>
          </a:p>
        </p:txBody>
      </p:sp>
      <p:sp>
        <p:nvSpPr>
          <p:cNvPr id="4" name="Slide Number Placeholder 3"/>
          <p:cNvSpPr>
            <a:spLocks noGrp="1"/>
          </p:cNvSpPr>
          <p:nvPr>
            <p:ph type="sldNum" sz="quarter" idx="10"/>
          </p:nvPr>
        </p:nvSpPr>
        <p:spPr/>
        <p:txBody>
          <a:bodyPr/>
          <a:lstStyle/>
          <a:p>
            <a:fld id="{1D1542AC-D8E9-426A-A6F2-73314BC42E47}" type="slidenum">
              <a:rPr lang="fr-FR" smtClean="0"/>
              <a:t>23</a:t>
            </a:fld>
            <a:endParaRPr lang="fr-FR" dirty="0"/>
          </a:p>
        </p:txBody>
      </p:sp>
    </p:spTree>
    <p:extLst>
      <p:ext uri="{BB962C8B-B14F-4D97-AF65-F5344CB8AC3E}">
        <p14:creationId xmlns:p14="http://schemas.microsoft.com/office/powerpoint/2010/main" val="3760602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Source : https://reactnative.dev/docs/environment-setup</a:t>
            </a:r>
          </a:p>
          <a:p>
            <a:endParaRPr lang="fr-FR" dirty="0"/>
          </a:p>
        </p:txBody>
      </p:sp>
      <p:sp>
        <p:nvSpPr>
          <p:cNvPr id="4" name="Slide Number Placeholder 3"/>
          <p:cNvSpPr>
            <a:spLocks noGrp="1"/>
          </p:cNvSpPr>
          <p:nvPr>
            <p:ph type="sldNum" sz="quarter" idx="10"/>
          </p:nvPr>
        </p:nvSpPr>
        <p:spPr/>
        <p:txBody>
          <a:bodyPr/>
          <a:lstStyle/>
          <a:p>
            <a:fld id="{1D1542AC-D8E9-426A-A6F2-73314BC42E47}" type="slidenum">
              <a:rPr lang="fr-FR" smtClean="0"/>
              <a:t>34</a:t>
            </a:fld>
            <a:endParaRPr lang="fr-FR" dirty="0"/>
          </a:p>
        </p:txBody>
      </p:sp>
    </p:spTree>
    <p:extLst>
      <p:ext uri="{BB962C8B-B14F-4D97-AF65-F5344CB8AC3E}">
        <p14:creationId xmlns:p14="http://schemas.microsoft.com/office/powerpoint/2010/main" val="2786766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En savoir plus sur Metro : https://facebook.github.io/metro/</a:t>
            </a:r>
          </a:p>
        </p:txBody>
      </p:sp>
      <p:sp>
        <p:nvSpPr>
          <p:cNvPr id="4" name="Slide Number Placeholder 3"/>
          <p:cNvSpPr>
            <a:spLocks noGrp="1"/>
          </p:cNvSpPr>
          <p:nvPr>
            <p:ph type="sldNum" sz="quarter" idx="10"/>
          </p:nvPr>
        </p:nvSpPr>
        <p:spPr/>
        <p:txBody>
          <a:bodyPr/>
          <a:lstStyle/>
          <a:p>
            <a:fld id="{1D1542AC-D8E9-426A-A6F2-73314BC42E47}" type="slidenum">
              <a:rPr lang="fr-FR" smtClean="0"/>
              <a:t>38</a:t>
            </a:fld>
            <a:endParaRPr lang="fr-FR" dirty="0"/>
          </a:p>
        </p:txBody>
      </p:sp>
    </p:spTree>
    <p:extLst>
      <p:ext uri="{BB962C8B-B14F-4D97-AF65-F5344CB8AC3E}">
        <p14:creationId xmlns:p14="http://schemas.microsoft.com/office/powerpoint/2010/main" val="1262486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Source : </a:t>
            </a:r>
          </a:p>
          <a:p>
            <a:r>
              <a:rPr lang="fr-FR" dirty="0"/>
              <a:t>https://reactnative.dev/docs/typescript</a:t>
            </a:r>
          </a:p>
          <a:p>
            <a:r>
              <a:rPr lang="fr-FR" dirty="0"/>
              <a:t>https://reactnative.dev/docs/environment-setup</a:t>
            </a:r>
          </a:p>
          <a:p>
            <a:endParaRPr lang="fr-FR" dirty="0"/>
          </a:p>
          <a:p>
            <a:endParaRPr lang="fr-FR" dirty="0"/>
          </a:p>
        </p:txBody>
      </p:sp>
      <p:sp>
        <p:nvSpPr>
          <p:cNvPr id="4" name="Slide Number Placeholder 3"/>
          <p:cNvSpPr>
            <a:spLocks noGrp="1"/>
          </p:cNvSpPr>
          <p:nvPr>
            <p:ph type="sldNum" sz="quarter" idx="10"/>
          </p:nvPr>
        </p:nvSpPr>
        <p:spPr/>
        <p:txBody>
          <a:bodyPr/>
          <a:lstStyle/>
          <a:p>
            <a:fld id="{1D1542AC-D8E9-426A-A6F2-73314BC42E47}" type="slidenum">
              <a:rPr lang="fr-FR" smtClean="0"/>
              <a:t>58</a:t>
            </a:fld>
            <a:endParaRPr lang="fr-FR" dirty="0"/>
          </a:p>
        </p:txBody>
      </p:sp>
    </p:spTree>
    <p:extLst>
      <p:ext uri="{BB962C8B-B14F-4D97-AF65-F5344CB8AC3E}">
        <p14:creationId xmlns:p14="http://schemas.microsoft.com/office/powerpoint/2010/main" val="260801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3D1543-F22F-4FC1-A530-B148DB7E4699}" type="datetime1">
              <a:rPr lang="fr-FR" smtClean="0"/>
              <a:t>08/06/2022</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58C6F86D-B248-40EE-9D98-C59256F51133}" type="slidenum">
              <a:rPr lang="fr-FR" smtClean="0"/>
              <a:t>‹#›</a:t>
            </a:fld>
            <a:endParaRPr lang="fr-FR" dirty="0"/>
          </a:p>
        </p:txBody>
      </p:sp>
    </p:spTree>
    <p:extLst>
      <p:ext uri="{BB962C8B-B14F-4D97-AF65-F5344CB8AC3E}">
        <p14:creationId xmlns:p14="http://schemas.microsoft.com/office/powerpoint/2010/main" val="280674719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3D1543-F22F-4FC1-A530-B148DB7E4699}" type="datetime1">
              <a:rPr lang="fr-FR" smtClean="0"/>
              <a:t>08/06/2022</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58C6F86D-B248-40EE-9D98-C59256F51133}" type="slidenum">
              <a:rPr lang="fr-FR" smtClean="0"/>
              <a:t>‹#›</a:t>
            </a:fld>
            <a:endParaRPr lang="fr-FR" dirty="0"/>
          </a:p>
        </p:txBody>
      </p:sp>
    </p:spTree>
    <p:extLst>
      <p:ext uri="{BB962C8B-B14F-4D97-AF65-F5344CB8AC3E}">
        <p14:creationId xmlns:p14="http://schemas.microsoft.com/office/powerpoint/2010/main" val="268236054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3D1543-F22F-4FC1-A530-B148DB7E4699}" type="datetime1">
              <a:rPr lang="fr-FR" smtClean="0"/>
              <a:t>08/06/2022</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58C6F86D-B248-40EE-9D98-C59256F51133}" type="slidenum">
              <a:rPr lang="fr-FR" smtClean="0"/>
              <a:t>‹#›</a:t>
            </a:fld>
            <a:endParaRPr lang="fr-FR" dirty="0"/>
          </a:p>
        </p:txBody>
      </p:sp>
    </p:spTree>
    <p:extLst>
      <p:ext uri="{BB962C8B-B14F-4D97-AF65-F5344CB8AC3E}">
        <p14:creationId xmlns:p14="http://schemas.microsoft.com/office/powerpoint/2010/main" val="225660169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3D1543-F22F-4FC1-A530-B148DB7E4699}" type="datetime1">
              <a:rPr lang="fr-FR" smtClean="0"/>
              <a:t>08/06/2022</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58C6F86D-B248-40EE-9D98-C59256F51133}" type="slidenum">
              <a:rPr lang="fr-FR" smtClean="0"/>
              <a:t>‹#›</a:t>
            </a:fld>
            <a:endParaRPr lang="fr-FR" dirty="0"/>
          </a:p>
        </p:txBody>
      </p:sp>
    </p:spTree>
    <p:extLst>
      <p:ext uri="{BB962C8B-B14F-4D97-AF65-F5344CB8AC3E}">
        <p14:creationId xmlns:p14="http://schemas.microsoft.com/office/powerpoint/2010/main" val="261011428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3D1543-F22F-4FC1-A530-B148DB7E4699}" type="datetime1">
              <a:rPr lang="fr-FR" smtClean="0"/>
              <a:t>08/06/2022</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58C6F86D-B248-40EE-9D98-C59256F51133}" type="slidenum">
              <a:rPr lang="fr-FR" smtClean="0"/>
              <a:t>‹#›</a:t>
            </a:fld>
            <a:endParaRPr lang="fr-FR" dirty="0"/>
          </a:p>
        </p:txBody>
      </p:sp>
    </p:spTree>
    <p:extLst>
      <p:ext uri="{BB962C8B-B14F-4D97-AF65-F5344CB8AC3E}">
        <p14:creationId xmlns:p14="http://schemas.microsoft.com/office/powerpoint/2010/main" val="285642552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3D1543-F22F-4FC1-A530-B148DB7E4699}" type="datetime1">
              <a:rPr lang="fr-FR" smtClean="0"/>
              <a:t>08/06/2022</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58C6F86D-B248-40EE-9D98-C59256F51133}" type="slidenum">
              <a:rPr lang="fr-FR" smtClean="0"/>
              <a:t>‹#›</a:t>
            </a:fld>
            <a:endParaRPr lang="fr-FR" dirty="0"/>
          </a:p>
        </p:txBody>
      </p:sp>
    </p:spTree>
    <p:extLst>
      <p:ext uri="{BB962C8B-B14F-4D97-AF65-F5344CB8AC3E}">
        <p14:creationId xmlns:p14="http://schemas.microsoft.com/office/powerpoint/2010/main" val="155488295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3D1543-F22F-4FC1-A530-B148DB7E4699}" type="datetime1">
              <a:rPr lang="fr-FR" smtClean="0"/>
              <a:t>08/06/2022</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fld id="{58C6F86D-B248-40EE-9D98-C59256F51133}" type="slidenum">
              <a:rPr lang="fr-FR" smtClean="0"/>
              <a:t>‹#›</a:t>
            </a:fld>
            <a:endParaRPr lang="fr-FR" dirty="0"/>
          </a:p>
        </p:txBody>
      </p:sp>
    </p:spTree>
    <p:extLst>
      <p:ext uri="{BB962C8B-B14F-4D97-AF65-F5344CB8AC3E}">
        <p14:creationId xmlns:p14="http://schemas.microsoft.com/office/powerpoint/2010/main" val="301310609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3D1543-F22F-4FC1-A530-B148DB7E4699}" type="datetime1">
              <a:rPr lang="fr-FR" smtClean="0"/>
              <a:t>08/06/2022</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58C6F86D-B248-40EE-9D98-C59256F51133}" type="slidenum">
              <a:rPr lang="fr-FR" smtClean="0"/>
              <a:t>‹#›</a:t>
            </a:fld>
            <a:endParaRPr lang="fr-FR" dirty="0"/>
          </a:p>
        </p:txBody>
      </p:sp>
    </p:spTree>
    <p:extLst>
      <p:ext uri="{BB962C8B-B14F-4D97-AF65-F5344CB8AC3E}">
        <p14:creationId xmlns:p14="http://schemas.microsoft.com/office/powerpoint/2010/main" val="268441874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3D1543-F22F-4FC1-A530-B148DB7E4699}" type="datetime1">
              <a:rPr lang="fr-FR" smtClean="0"/>
              <a:t>08/06/2022</a:t>
            </a:fld>
            <a:endParaRPr lang="fr-FR" dirty="0"/>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p:txBody>
          <a:bodyPr/>
          <a:lstStyle/>
          <a:p>
            <a:fld id="{58C6F86D-B248-40EE-9D98-C59256F51133}" type="slidenum">
              <a:rPr lang="fr-FR" smtClean="0"/>
              <a:t>‹#›</a:t>
            </a:fld>
            <a:endParaRPr lang="fr-FR" dirty="0"/>
          </a:p>
        </p:txBody>
      </p:sp>
    </p:spTree>
    <p:extLst>
      <p:ext uri="{BB962C8B-B14F-4D97-AF65-F5344CB8AC3E}">
        <p14:creationId xmlns:p14="http://schemas.microsoft.com/office/powerpoint/2010/main" val="118017011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3D1543-F22F-4FC1-A530-B148DB7E4699}" type="datetime1">
              <a:rPr lang="fr-FR" smtClean="0"/>
              <a:t>08/06/2022</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58C6F86D-B248-40EE-9D98-C59256F51133}" type="slidenum">
              <a:rPr lang="fr-FR" smtClean="0"/>
              <a:t>‹#›</a:t>
            </a:fld>
            <a:endParaRPr lang="fr-FR" dirty="0"/>
          </a:p>
        </p:txBody>
      </p:sp>
    </p:spTree>
    <p:extLst>
      <p:ext uri="{BB962C8B-B14F-4D97-AF65-F5344CB8AC3E}">
        <p14:creationId xmlns:p14="http://schemas.microsoft.com/office/powerpoint/2010/main" val="338264393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3D1543-F22F-4FC1-A530-B148DB7E4699}" type="datetime1">
              <a:rPr lang="fr-FR" smtClean="0"/>
              <a:t>08/06/2022</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58C6F86D-B248-40EE-9D98-C59256F51133}" type="slidenum">
              <a:rPr lang="fr-FR" smtClean="0"/>
              <a:t>‹#›</a:t>
            </a:fld>
            <a:endParaRPr lang="fr-FR" dirty="0"/>
          </a:p>
        </p:txBody>
      </p:sp>
    </p:spTree>
    <p:extLst>
      <p:ext uri="{BB962C8B-B14F-4D97-AF65-F5344CB8AC3E}">
        <p14:creationId xmlns:p14="http://schemas.microsoft.com/office/powerpoint/2010/main" val="348323456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3D1543-F22F-4FC1-A530-B148DB7E4699}" type="datetime1">
              <a:rPr lang="fr-FR" smtClean="0"/>
              <a:t>08/06/2022</a:t>
            </a:fld>
            <a:endParaRPr lang="fr-FR"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C6F86D-B248-40EE-9D98-C59256F51133}" type="slidenum">
              <a:rPr lang="fr-FR" smtClean="0"/>
              <a:t>‹#›</a:t>
            </a:fld>
            <a:endParaRPr lang="fr-FR" dirty="0"/>
          </a:p>
        </p:txBody>
      </p:sp>
    </p:spTree>
    <p:extLst>
      <p:ext uri="{BB962C8B-B14F-4D97-AF65-F5344CB8AC3E}">
        <p14:creationId xmlns:p14="http://schemas.microsoft.com/office/powerpoint/2010/main" val="371952522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reactnativeelements.com/"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fontello.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122.xml.rels><?xml version="1.0" encoding="UTF-8" standalone="yes"?>
<Relationships xmlns="http://schemas.openxmlformats.org/package/2006/relationships"><Relationship Id="rId2" Type="http://schemas.openxmlformats.org/officeDocument/2006/relationships/hyperlink" Target="https://reactnavigation.org/docs/getting-started"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hyperlink" Target="https://reactnative.dev/docs/alert"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s://github.com/axemclion/react-native-cordova-plugin"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medium.com/@psak.works/cordova-plugins-with-react-native-236183a4204b" TargetMode="External"/><Relationship Id="rId4" Type="http://schemas.openxmlformats.org/officeDocument/2006/relationships/hyperlink" Target="https://objectpartners.com/2016/09/08/migrating-from-cordova-to-react-native/" TargetMode="External"/></Relationships>
</file>

<file path=ppt/slides/_rels/slide138.xml.rels><?xml version="1.0" encoding="UTF-8" standalone="yes"?>
<Relationships xmlns="http://schemas.openxmlformats.org/package/2006/relationships"><Relationship Id="rId2" Type="http://schemas.openxmlformats.org/officeDocument/2006/relationships/hyperlink" Target="https://reactnative.dev/docs/native-modules-android"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reactnative.dev/docs/components-and-api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scm.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coreybutler/nvm-windows/release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developer.android.com/studio/command-line/adb"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redux.js.org/"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reduxjs/reselect" TargetMode="External"/><Relationship Id="rId2" Type="http://schemas.openxmlformats.org/officeDocument/2006/relationships/hyperlink" Target="https://github.com/immerjs/immer"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reduxjs/reselect"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fr-FR" b="1" dirty="0"/>
              <a:t>React Native, développer des applications mobiles natives</a:t>
            </a:r>
          </a:p>
        </p:txBody>
      </p:sp>
      <p:sp>
        <p:nvSpPr>
          <p:cNvPr id="3" name="Sous-titre 2"/>
          <p:cNvSpPr>
            <a:spLocks noGrp="1"/>
          </p:cNvSpPr>
          <p:nvPr>
            <p:ph type="subTitle" idx="1"/>
          </p:nvPr>
        </p:nvSpPr>
        <p:spPr/>
        <p:txBody>
          <a:bodyPr/>
          <a:lstStyle/>
          <a:p>
            <a:r>
              <a:rPr lang="fr-FR" dirty="0"/>
              <a:t>Jean-Louis Guénégo @ 2022</a:t>
            </a:r>
          </a:p>
          <a:p>
            <a:endParaRPr lang="fr-FR" dirty="0"/>
          </a:p>
        </p:txBody>
      </p:sp>
      <p:sp>
        <p:nvSpPr>
          <p:cNvPr id="4" name="Slide Number Placeholder 3">
            <a:extLst>
              <a:ext uri="{FF2B5EF4-FFF2-40B4-BE49-F238E27FC236}">
                <a16:creationId xmlns:a16="http://schemas.microsoft.com/office/drawing/2014/main" id="{E377C8E4-2F71-4325-9203-36392C4E2A4F}"/>
              </a:ext>
            </a:extLst>
          </p:cNvPr>
          <p:cNvSpPr>
            <a:spLocks noGrp="1"/>
          </p:cNvSpPr>
          <p:nvPr>
            <p:ph type="sldNum" sz="quarter" idx="12"/>
          </p:nvPr>
        </p:nvSpPr>
        <p:spPr/>
        <p:txBody>
          <a:bodyPr/>
          <a:lstStyle/>
          <a:p>
            <a:fld id="{58C6F86D-B248-40EE-9D98-C59256F51133}" type="slidenum">
              <a:rPr lang="fr-FR" smtClean="0"/>
              <a:t>1</a:t>
            </a:fld>
            <a:endParaRPr lang="fr-FR" dirty="0"/>
          </a:p>
        </p:txBody>
      </p:sp>
      <p:pic>
        <p:nvPicPr>
          <p:cNvPr id="1026" name="Picture 2" descr="You too, embrace cross-platform development with React Native">
            <a:extLst>
              <a:ext uri="{FF2B5EF4-FFF2-40B4-BE49-F238E27FC236}">
                <a16:creationId xmlns:a16="http://schemas.microsoft.com/office/drawing/2014/main" id="{C807A209-5409-4F27-A6B5-35DEE4A8F9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8160" y="4762500"/>
            <a:ext cx="2047680" cy="1345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263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5307-6D8D-482E-B28E-5E83AC07427F}"/>
              </a:ext>
            </a:extLst>
          </p:cNvPr>
          <p:cNvSpPr>
            <a:spLocks noGrp="1"/>
          </p:cNvSpPr>
          <p:nvPr>
            <p:ph type="title"/>
          </p:nvPr>
        </p:nvSpPr>
        <p:spPr/>
        <p:txBody>
          <a:bodyPr>
            <a:normAutofit/>
          </a:bodyPr>
          <a:lstStyle/>
          <a:p>
            <a:r>
              <a:rPr lang="fr-FR" dirty="0"/>
              <a:t>Rappels sur ES6.</a:t>
            </a:r>
          </a:p>
        </p:txBody>
      </p:sp>
      <p:sp>
        <p:nvSpPr>
          <p:cNvPr id="3" name="Slide Number Placeholder 2">
            <a:extLst>
              <a:ext uri="{FF2B5EF4-FFF2-40B4-BE49-F238E27FC236}">
                <a16:creationId xmlns:a16="http://schemas.microsoft.com/office/drawing/2014/main" id="{BCE592EE-7FE5-4FFB-893A-F7C9681F2CBE}"/>
              </a:ext>
            </a:extLst>
          </p:cNvPr>
          <p:cNvSpPr>
            <a:spLocks noGrp="1"/>
          </p:cNvSpPr>
          <p:nvPr>
            <p:ph type="sldNum" sz="quarter" idx="12"/>
          </p:nvPr>
        </p:nvSpPr>
        <p:spPr/>
        <p:txBody>
          <a:bodyPr/>
          <a:lstStyle/>
          <a:p>
            <a:fld id="{58C6F86D-B248-40EE-9D98-C59256F51133}" type="slidenum">
              <a:rPr lang="fr-FR" smtClean="0"/>
              <a:t>10</a:t>
            </a:fld>
            <a:endParaRPr lang="fr-FR" dirty="0"/>
          </a:p>
        </p:txBody>
      </p:sp>
      <p:cxnSp>
        <p:nvCxnSpPr>
          <p:cNvPr id="7" name="Straight Arrow Connector 6">
            <a:extLst>
              <a:ext uri="{FF2B5EF4-FFF2-40B4-BE49-F238E27FC236}">
                <a16:creationId xmlns:a16="http://schemas.microsoft.com/office/drawing/2014/main" id="{91823060-ABF5-4D57-B86B-08CDB0959D55}"/>
              </a:ext>
            </a:extLst>
          </p:cNvPr>
          <p:cNvCxnSpPr>
            <a:cxnSpLocks/>
          </p:cNvCxnSpPr>
          <p:nvPr/>
        </p:nvCxnSpPr>
        <p:spPr>
          <a:xfrm flipV="1">
            <a:off x="143509" y="2226958"/>
            <a:ext cx="8748971"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CDBD560-B4AC-4465-A113-4159A93F479B}"/>
              </a:ext>
            </a:extLst>
          </p:cNvPr>
          <p:cNvCxnSpPr/>
          <p:nvPr/>
        </p:nvCxnSpPr>
        <p:spPr>
          <a:xfrm>
            <a:off x="395536" y="2010934"/>
            <a:ext cx="0" cy="43204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2798471-92E2-45D2-AF90-01B98B1B125B}"/>
              </a:ext>
            </a:extLst>
          </p:cNvPr>
          <p:cNvSpPr txBox="1"/>
          <p:nvPr/>
        </p:nvSpPr>
        <p:spPr>
          <a:xfrm>
            <a:off x="0" y="2564904"/>
            <a:ext cx="1290803" cy="646331"/>
          </a:xfrm>
          <a:prstGeom prst="rect">
            <a:avLst/>
          </a:prstGeom>
          <a:noFill/>
        </p:spPr>
        <p:txBody>
          <a:bodyPr wrap="none" rtlCol="0">
            <a:spAutoFit/>
          </a:bodyPr>
          <a:lstStyle/>
          <a:p>
            <a:r>
              <a:rPr lang="fr-FR" dirty="0"/>
              <a:t>1995</a:t>
            </a:r>
          </a:p>
          <a:p>
            <a:r>
              <a:rPr lang="fr-FR" dirty="0"/>
              <a:t>Netscape JS</a:t>
            </a:r>
          </a:p>
        </p:txBody>
      </p:sp>
      <p:cxnSp>
        <p:nvCxnSpPr>
          <p:cNvPr id="12" name="Straight Connector 11">
            <a:extLst>
              <a:ext uri="{FF2B5EF4-FFF2-40B4-BE49-F238E27FC236}">
                <a16:creationId xmlns:a16="http://schemas.microsoft.com/office/drawing/2014/main" id="{D13F9AF3-16E5-486F-8BC5-8B19F3D94131}"/>
              </a:ext>
            </a:extLst>
          </p:cNvPr>
          <p:cNvCxnSpPr/>
          <p:nvPr/>
        </p:nvCxnSpPr>
        <p:spPr>
          <a:xfrm>
            <a:off x="1547664" y="2010934"/>
            <a:ext cx="0" cy="43204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34B518-75DD-4CF4-B5E6-37ED128615FE}"/>
              </a:ext>
            </a:extLst>
          </p:cNvPr>
          <p:cNvSpPr txBox="1"/>
          <p:nvPr/>
        </p:nvSpPr>
        <p:spPr>
          <a:xfrm>
            <a:off x="1259632" y="2564904"/>
            <a:ext cx="1282210" cy="646331"/>
          </a:xfrm>
          <a:prstGeom prst="rect">
            <a:avLst/>
          </a:prstGeom>
          <a:noFill/>
        </p:spPr>
        <p:txBody>
          <a:bodyPr wrap="none" rtlCol="0">
            <a:spAutoFit/>
          </a:bodyPr>
          <a:lstStyle/>
          <a:p>
            <a:r>
              <a:rPr lang="fr-FR" dirty="0"/>
              <a:t>1997</a:t>
            </a:r>
          </a:p>
          <a:p>
            <a:r>
              <a:rPr lang="fr-FR" dirty="0"/>
              <a:t>ECMAScript</a:t>
            </a:r>
          </a:p>
        </p:txBody>
      </p:sp>
      <p:cxnSp>
        <p:nvCxnSpPr>
          <p:cNvPr id="15" name="Straight Connector 14">
            <a:extLst>
              <a:ext uri="{FF2B5EF4-FFF2-40B4-BE49-F238E27FC236}">
                <a16:creationId xmlns:a16="http://schemas.microsoft.com/office/drawing/2014/main" id="{83992583-E927-4BC7-9192-093A5EEB6C85}"/>
              </a:ext>
            </a:extLst>
          </p:cNvPr>
          <p:cNvCxnSpPr/>
          <p:nvPr/>
        </p:nvCxnSpPr>
        <p:spPr>
          <a:xfrm>
            <a:off x="2843808" y="1988840"/>
            <a:ext cx="0" cy="504056"/>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DF6B45D-6337-43B6-93AC-BC2DFF41B755}"/>
              </a:ext>
            </a:extLst>
          </p:cNvPr>
          <p:cNvSpPr txBox="1"/>
          <p:nvPr/>
        </p:nvSpPr>
        <p:spPr>
          <a:xfrm>
            <a:off x="2550435" y="2564904"/>
            <a:ext cx="652743" cy="646331"/>
          </a:xfrm>
          <a:prstGeom prst="rect">
            <a:avLst/>
          </a:prstGeom>
          <a:noFill/>
        </p:spPr>
        <p:txBody>
          <a:bodyPr wrap="none" rtlCol="0">
            <a:spAutoFit/>
          </a:bodyPr>
          <a:lstStyle/>
          <a:p>
            <a:r>
              <a:rPr lang="fr-FR" dirty="0"/>
              <a:t>1999</a:t>
            </a:r>
          </a:p>
          <a:p>
            <a:r>
              <a:rPr lang="fr-FR" dirty="0"/>
              <a:t>ES3</a:t>
            </a:r>
          </a:p>
        </p:txBody>
      </p:sp>
      <p:cxnSp>
        <p:nvCxnSpPr>
          <p:cNvPr id="18" name="Straight Connector 17">
            <a:extLst>
              <a:ext uri="{FF2B5EF4-FFF2-40B4-BE49-F238E27FC236}">
                <a16:creationId xmlns:a16="http://schemas.microsoft.com/office/drawing/2014/main" id="{7C626978-4D2E-47A4-89D1-998C2E3732D1}"/>
              </a:ext>
            </a:extLst>
          </p:cNvPr>
          <p:cNvCxnSpPr/>
          <p:nvPr/>
        </p:nvCxnSpPr>
        <p:spPr>
          <a:xfrm>
            <a:off x="4644008" y="1988840"/>
            <a:ext cx="0" cy="576064"/>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65D44D7-BC49-4923-8519-C27D1D414E38}"/>
              </a:ext>
            </a:extLst>
          </p:cNvPr>
          <p:cNvSpPr txBox="1"/>
          <p:nvPr/>
        </p:nvSpPr>
        <p:spPr>
          <a:xfrm>
            <a:off x="4283968" y="2564903"/>
            <a:ext cx="872355" cy="646331"/>
          </a:xfrm>
          <a:prstGeom prst="rect">
            <a:avLst/>
          </a:prstGeom>
          <a:noFill/>
        </p:spPr>
        <p:txBody>
          <a:bodyPr wrap="none" rtlCol="0">
            <a:spAutoFit/>
          </a:bodyPr>
          <a:lstStyle/>
          <a:p>
            <a:r>
              <a:rPr lang="fr-FR" dirty="0"/>
              <a:t>2009</a:t>
            </a:r>
          </a:p>
          <a:p>
            <a:r>
              <a:rPr lang="fr-FR" dirty="0"/>
              <a:t>NodeJS</a:t>
            </a:r>
          </a:p>
        </p:txBody>
      </p:sp>
      <p:cxnSp>
        <p:nvCxnSpPr>
          <p:cNvPr id="21" name="Straight Connector 20">
            <a:extLst>
              <a:ext uri="{FF2B5EF4-FFF2-40B4-BE49-F238E27FC236}">
                <a16:creationId xmlns:a16="http://schemas.microsoft.com/office/drawing/2014/main" id="{1BB62B79-2C0C-4C24-ACC0-65DA9850A0DE}"/>
              </a:ext>
            </a:extLst>
          </p:cNvPr>
          <p:cNvCxnSpPr/>
          <p:nvPr/>
        </p:nvCxnSpPr>
        <p:spPr>
          <a:xfrm>
            <a:off x="5004048" y="1988840"/>
            <a:ext cx="0" cy="18002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1A11B33-9643-4834-B6B2-754C2C1C3572}"/>
              </a:ext>
            </a:extLst>
          </p:cNvPr>
          <p:cNvSpPr txBox="1"/>
          <p:nvPr/>
        </p:nvSpPr>
        <p:spPr>
          <a:xfrm>
            <a:off x="4720145" y="3815114"/>
            <a:ext cx="652743" cy="646331"/>
          </a:xfrm>
          <a:prstGeom prst="rect">
            <a:avLst/>
          </a:prstGeom>
          <a:noFill/>
        </p:spPr>
        <p:txBody>
          <a:bodyPr wrap="none" rtlCol="0">
            <a:spAutoFit/>
          </a:bodyPr>
          <a:lstStyle/>
          <a:p>
            <a:r>
              <a:rPr lang="fr-FR" dirty="0"/>
              <a:t>2009</a:t>
            </a:r>
          </a:p>
          <a:p>
            <a:r>
              <a:rPr lang="fr-FR" dirty="0"/>
              <a:t>ES5</a:t>
            </a:r>
          </a:p>
        </p:txBody>
      </p:sp>
      <p:cxnSp>
        <p:nvCxnSpPr>
          <p:cNvPr id="24" name="Straight Connector 23">
            <a:extLst>
              <a:ext uri="{FF2B5EF4-FFF2-40B4-BE49-F238E27FC236}">
                <a16:creationId xmlns:a16="http://schemas.microsoft.com/office/drawing/2014/main" id="{2A67EFE9-29FD-4AE6-B55A-23DE0DE8422C}"/>
              </a:ext>
            </a:extLst>
          </p:cNvPr>
          <p:cNvCxnSpPr/>
          <p:nvPr/>
        </p:nvCxnSpPr>
        <p:spPr>
          <a:xfrm>
            <a:off x="6228184" y="1988840"/>
            <a:ext cx="0" cy="576063"/>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56D4A66-B03A-4369-B054-3656BE8E449D}"/>
              </a:ext>
            </a:extLst>
          </p:cNvPr>
          <p:cNvSpPr txBox="1"/>
          <p:nvPr/>
        </p:nvSpPr>
        <p:spPr>
          <a:xfrm>
            <a:off x="5940152" y="2564902"/>
            <a:ext cx="915635" cy="954107"/>
          </a:xfrm>
          <a:prstGeom prst="rect">
            <a:avLst/>
          </a:prstGeom>
          <a:noFill/>
        </p:spPr>
        <p:txBody>
          <a:bodyPr wrap="none" rtlCol="0">
            <a:spAutoFit/>
          </a:bodyPr>
          <a:lstStyle/>
          <a:p>
            <a:r>
              <a:rPr lang="fr-FR" sz="2800" b="1" dirty="0"/>
              <a:t>2015</a:t>
            </a:r>
          </a:p>
          <a:p>
            <a:r>
              <a:rPr lang="fr-FR" sz="2800" b="1" dirty="0"/>
              <a:t>ES6</a:t>
            </a:r>
          </a:p>
        </p:txBody>
      </p:sp>
      <p:cxnSp>
        <p:nvCxnSpPr>
          <p:cNvPr id="27" name="Straight Arrow Connector 26">
            <a:extLst>
              <a:ext uri="{FF2B5EF4-FFF2-40B4-BE49-F238E27FC236}">
                <a16:creationId xmlns:a16="http://schemas.microsoft.com/office/drawing/2014/main" id="{5AEA445E-82B4-4DC6-9AFE-1B5D2CF60E16}"/>
              </a:ext>
            </a:extLst>
          </p:cNvPr>
          <p:cNvCxnSpPr/>
          <p:nvPr/>
        </p:nvCxnSpPr>
        <p:spPr>
          <a:xfrm>
            <a:off x="6516216" y="3570469"/>
            <a:ext cx="2448272" cy="0"/>
          </a:xfrm>
          <a:prstGeom prst="straightConnector1">
            <a:avLst/>
          </a:prstGeom>
          <a:ln w="762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669B113-C619-4D50-B8BC-21F2E4A9B963}"/>
              </a:ext>
            </a:extLst>
          </p:cNvPr>
          <p:cNvSpPr txBox="1"/>
          <p:nvPr/>
        </p:nvSpPr>
        <p:spPr>
          <a:xfrm>
            <a:off x="6592895" y="3717032"/>
            <a:ext cx="868507" cy="1477328"/>
          </a:xfrm>
          <a:prstGeom prst="rect">
            <a:avLst/>
          </a:prstGeom>
          <a:noFill/>
        </p:spPr>
        <p:txBody>
          <a:bodyPr wrap="none" rtlCol="0">
            <a:spAutoFit/>
          </a:bodyPr>
          <a:lstStyle/>
          <a:p>
            <a:r>
              <a:rPr lang="fr-FR" dirty="0"/>
              <a:t>ES2016</a:t>
            </a:r>
          </a:p>
          <a:p>
            <a:r>
              <a:rPr lang="fr-FR" dirty="0"/>
              <a:t>ES2017</a:t>
            </a:r>
          </a:p>
          <a:p>
            <a:r>
              <a:rPr lang="fr-FR" dirty="0"/>
              <a:t>…</a:t>
            </a:r>
          </a:p>
          <a:p>
            <a:r>
              <a:rPr lang="fr-FR" dirty="0"/>
              <a:t>ES2022</a:t>
            </a:r>
          </a:p>
          <a:p>
            <a:r>
              <a:rPr lang="fr-FR" dirty="0"/>
              <a:t>ESNext</a:t>
            </a:r>
          </a:p>
        </p:txBody>
      </p:sp>
    </p:spTree>
    <p:extLst>
      <p:ext uri="{BB962C8B-B14F-4D97-AF65-F5344CB8AC3E}">
        <p14:creationId xmlns:p14="http://schemas.microsoft.com/office/powerpoint/2010/main" val="38928601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2056-A032-411D-993E-9731D2BF7C92}"/>
              </a:ext>
            </a:extLst>
          </p:cNvPr>
          <p:cNvSpPr>
            <a:spLocks noGrp="1"/>
          </p:cNvSpPr>
          <p:nvPr>
            <p:ph type="title"/>
          </p:nvPr>
        </p:nvSpPr>
        <p:spPr/>
        <p:txBody>
          <a:bodyPr/>
          <a:lstStyle/>
          <a:p>
            <a:r>
              <a:rPr lang="fr-FR" dirty="0"/>
              <a:t>Le composant Button</a:t>
            </a:r>
          </a:p>
        </p:txBody>
      </p:sp>
      <p:sp>
        <p:nvSpPr>
          <p:cNvPr id="4" name="Slide Number Placeholder 3">
            <a:extLst>
              <a:ext uri="{FF2B5EF4-FFF2-40B4-BE49-F238E27FC236}">
                <a16:creationId xmlns:a16="http://schemas.microsoft.com/office/drawing/2014/main" id="{BC3580E3-319B-4791-BDC8-B3DD29622DB5}"/>
              </a:ext>
            </a:extLst>
          </p:cNvPr>
          <p:cNvSpPr>
            <a:spLocks noGrp="1"/>
          </p:cNvSpPr>
          <p:nvPr>
            <p:ph type="sldNum" sz="quarter" idx="12"/>
          </p:nvPr>
        </p:nvSpPr>
        <p:spPr/>
        <p:txBody>
          <a:bodyPr/>
          <a:lstStyle/>
          <a:p>
            <a:fld id="{58C6F86D-B248-40EE-9D98-C59256F51133}" type="slidenum">
              <a:rPr lang="fr-FR" smtClean="0"/>
              <a:t>100</a:t>
            </a:fld>
            <a:endParaRPr lang="fr-FR" dirty="0"/>
          </a:p>
        </p:txBody>
      </p:sp>
      <p:pic>
        <p:nvPicPr>
          <p:cNvPr id="7" name="Picture 6">
            <a:extLst>
              <a:ext uri="{FF2B5EF4-FFF2-40B4-BE49-F238E27FC236}">
                <a16:creationId xmlns:a16="http://schemas.microsoft.com/office/drawing/2014/main" id="{6E057491-1B9A-4B98-9E24-FE440A348854}"/>
              </a:ext>
            </a:extLst>
          </p:cNvPr>
          <p:cNvPicPr>
            <a:picLocks noChangeAspect="1"/>
          </p:cNvPicPr>
          <p:nvPr/>
        </p:nvPicPr>
        <p:blipFill>
          <a:blip r:embed="rId2"/>
          <a:stretch>
            <a:fillRect/>
          </a:stretch>
        </p:blipFill>
        <p:spPr>
          <a:xfrm>
            <a:off x="809836" y="1844824"/>
            <a:ext cx="7524328" cy="2457723"/>
          </a:xfrm>
          <a:prstGeom prst="rect">
            <a:avLst/>
          </a:prstGeom>
        </p:spPr>
      </p:pic>
    </p:spTree>
    <p:extLst>
      <p:ext uri="{BB962C8B-B14F-4D97-AF65-F5344CB8AC3E}">
        <p14:creationId xmlns:p14="http://schemas.microsoft.com/office/powerpoint/2010/main" val="7893062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69AC-CD3E-4704-82DC-ACEDAC55964E}"/>
              </a:ext>
            </a:extLst>
          </p:cNvPr>
          <p:cNvSpPr>
            <a:spLocks noGrp="1"/>
          </p:cNvSpPr>
          <p:nvPr>
            <p:ph type="title"/>
          </p:nvPr>
        </p:nvSpPr>
        <p:spPr/>
        <p:txBody>
          <a:bodyPr/>
          <a:lstStyle/>
          <a:p>
            <a:r>
              <a:rPr lang="fr-FR" dirty="0"/>
              <a:t>Les composant « Touchables »</a:t>
            </a:r>
          </a:p>
        </p:txBody>
      </p:sp>
      <p:sp>
        <p:nvSpPr>
          <p:cNvPr id="3" name="Content Placeholder 2">
            <a:extLst>
              <a:ext uri="{FF2B5EF4-FFF2-40B4-BE49-F238E27FC236}">
                <a16:creationId xmlns:a16="http://schemas.microsoft.com/office/drawing/2014/main" id="{0B1F21B0-AB4B-41B0-B46C-39E35211A15A}"/>
              </a:ext>
            </a:extLst>
          </p:cNvPr>
          <p:cNvSpPr>
            <a:spLocks noGrp="1"/>
          </p:cNvSpPr>
          <p:nvPr>
            <p:ph idx="1"/>
          </p:nvPr>
        </p:nvSpPr>
        <p:spPr/>
        <p:txBody>
          <a:bodyPr>
            <a:normAutofit/>
          </a:bodyPr>
          <a:lstStyle/>
          <a:p>
            <a:r>
              <a:rPr lang="en-US" sz="2800" dirty="0">
                <a:latin typeface="+mj-lt"/>
                <a:ea typeface="+mj-ea"/>
                <a:cs typeface="+mj-cs"/>
              </a:rPr>
              <a:t>TouchableHighlight</a:t>
            </a:r>
          </a:p>
          <a:p>
            <a:r>
              <a:rPr lang="fr-FR" sz="2800" dirty="0">
                <a:latin typeface="+mj-lt"/>
                <a:ea typeface="+mj-ea"/>
                <a:cs typeface="+mj-cs"/>
              </a:rPr>
              <a:t>TouchableNativeFeedback</a:t>
            </a:r>
          </a:p>
          <a:p>
            <a:r>
              <a:rPr lang="fr-FR" sz="2800" dirty="0">
                <a:latin typeface="+mj-lt"/>
                <a:ea typeface="+mj-ea"/>
                <a:cs typeface="+mj-cs"/>
              </a:rPr>
              <a:t>TouchableOpacity</a:t>
            </a:r>
          </a:p>
          <a:p>
            <a:r>
              <a:rPr lang="fr-FR" sz="2800" dirty="0">
                <a:latin typeface="+mj-lt"/>
                <a:ea typeface="+mj-ea"/>
                <a:cs typeface="+mj-cs"/>
              </a:rPr>
              <a:t>TouchableWithoutFeedback</a:t>
            </a:r>
          </a:p>
          <a:p>
            <a:endParaRPr lang="fr-FR" sz="2800" dirty="0">
              <a:latin typeface="+mj-lt"/>
              <a:ea typeface="+mj-ea"/>
              <a:cs typeface="+mj-cs"/>
            </a:endParaRPr>
          </a:p>
          <a:p>
            <a:r>
              <a:rPr lang="fr-FR" sz="2800" dirty="0">
                <a:latin typeface="+mj-lt"/>
                <a:ea typeface="+mj-ea"/>
                <a:cs typeface="+mj-cs"/>
              </a:rPr>
              <a:t>Attributs :</a:t>
            </a:r>
          </a:p>
          <a:p>
            <a:pPr lvl="1"/>
            <a:r>
              <a:rPr lang="fr-FR" sz="2400" dirty="0">
                <a:latin typeface="+mj-lt"/>
                <a:ea typeface="+mj-ea"/>
                <a:cs typeface="+mj-cs"/>
              </a:rPr>
              <a:t>onPress</a:t>
            </a:r>
          </a:p>
          <a:p>
            <a:pPr lvl="1"/>
            <a:r>
              <a:rPr lang="fr-FR" sz="2400" dirty="0">
                <a:latin typeface="+mj-lt"/>
                <a:ea typeface="+mj-ea"/>
                <a:cs typeface="+mj-cs"/>
              </a:rPr>
              <a:t>onLongPress</a:t>
            </a:r>
          </a:p>
        </p:txBody>
      </p:sp>
      <p:sp>
        <p:nvSpPr>
          <p:cNvPr id="4" name="Slide Number Placeholder 3">
            <a:extLst>
              <a:ext uri="{FF2B5EF4-FFF2-40B4-BE49-F238E27FC236}">
                <a16:creationId xmlns:a16="http://schemas.microsoft.com/office/drawing/2014/main" id="{0A2F0E67-E760-45FA-94F7-3E13309738A5}"/>
              </a:ext>
            </a:extLst>
          </p:cNvPr>
          <p:cNvSpPr>
            <a:spLocks noGrp="1"/>
          </p:cNvSpPr>
          <p:nvPr>
            <p:ph type="sldNum" sz="quarter" idx="12"/>
          </p:nvPr>
        </p:nvSpPr>
        <p:spPr/>
        <p:txBody>
          <a:bodyPr/>
          <a:lstStyle/>
          <a:p>
            <a:fld id="{58C6F86D-B248-40EE-9D98-C59256F51133}" type="slidenum">
              <a:rPr lang="fr-FR" smtClean="0"/>
              <a:t>101</a:t>
            </a:fld>
            <a:endParaRPr lang="fr-FR" dirty="0"/>
          </a:p>
        </p:txBody>
      </p:sp>
    </p:spTree>
    <p:extLst>
      <p:ext uri="{BB962C8B-B14F-4D97-AF65-F5344CB8AC3E}">
        <p14:creationId xmlns:p14="http://schemas.microsoft.com/office/powerpoint/2010/main" val="38982428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BE717-DB2B-4B80-9068-DCC3C503F917}"/>
              </a:ext>
            </a:extLst>
          </p:cNvPr>
          <p:cNvSpPr>
            <a:spLocks noGrp="1"/>
          </p:cNvSpPr>
          <p:nvPr>
            <p:ph type="title"/>
          </p:nvPr>
        </p:nvSpPr>
        <p:spPr/>
        <p:txBody>
          <a:bodyPr>
            <a:normAutofit/>
          </a:bodyPr>
          <a:lstStyle/>
          <a:p>
            <a:r>
              <a:rPr lang="fr-FR" dirty="0"/>
              <a:t>Les événements Touch</a:t>
            </a:r>
          </a:p>
        </p:txBody>
      </p:sp>
      <p:sp>
        <p:nvSpPr>
          <p:cNvPr id="3" name="Content Placeholder 2">
            <a:extLst>
              <a:ext uri="{FF2B5EF4-FFF2-40B4-BE49-F238E27FC236}">
                <a16:creationId xmlns:a16="http://schemas.microsoft.com/office/drawing/2014/main" id="{DA4A7768-A5F6-4DEC-8AEC-5CA6441FE501}"/>
              </a:ext>
            </a:extLst>
          </p:cNvPr>
          <p:cNvSpPr>
            <a:spLocks noGrp="1"/>
          </p:cNvSpPr>
          <p:nvPr>
            <p:ph idx="1"/>
          </p:nvPr>
        </p:nvSpPr>
        <p:spPr/>
        <p:txBody>
          <a:bodyPr/>
          <a:lstStyle/>
          <a:p>
            <a:r>
              <a:rPr lang="fr-FR" dirty="0"/>
              <a:t>Le Gesture Responder System</a:t>
            </a:r>
          </a:p>
          <a:p>
            <a:pPr lvl="1"/>
            <a:r>
              <a:rPr lang="fr-FR" dirty="0"/>
              <a:t>Plus compliqué que les composants « Touchables »</a:t>
            </a:r>
          </a:p>
        </p:txBody>
      </p:sp>
      <p:sp>
        <p:nvSpPr>
          <p:cNvPr id="4" name="Slide Number Placeholder 3">
            <a:extLst>
              <a:ext uri="{FF2B5EF4-FFF2-40B4-BE49-F238E27FC236}">
                <a16:creationId xmlns:a16="http://schemas.microsoft.com/office/drawing/2014/main" id="{754CC294-39AA-4449-92C5-8AB178129933}"/>
              </a:ext>
            </a:extLst>
          </p:cNvPr>
          <p:cNvSpPr>
            <a:spLocks noGrp="1"/>
          </p:cNvSpPr>
          <p:nvPr>
            <p:ph type="sldNum" sz="quarter" idx="12"/>
          </p:nvPr>
        </p:nvSpPr>
        <p:spPr/>
        <p:txBody>
          <a:bodyPr/>
          <a:lstStyle/>
          <a:p>
            <a:fld id="{58C6F86D-B248-40EE-9D98-C59256F51133}" type="slidenum">
              <a:rPr lang="fr-FR" smtClean="0"/>
              <a:t>102</a:t>
            </a:fld>
            <a:endParaRPr lang="fr-FR" dirty="0"/>
          </a:p>
        </p:txBody>
      </p:sp>
    </p:spTree>
    <p:extLst>
      <p:ext uri="{BB962C8B-B14F-4D97-AF65-F5344CB8AC3E}">
        <p14:creationId xmlns:p14="http://schemas.microsoft.com/office/powerpoint/2010/main" val="18103092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A0D44-88F6-4803-A517-C517CC96A5BD}"/>
              </a:ext>
            </a:extLst>
          </p:cNvPr>
          <p:cNvSpPr>
            <a:spLocks noGrp="1"/>
          </p:cNvSpPr>
          <p:nvPr>
            <p:ph type="title"/>
          </p:nvPr>
        </p:nvSpPr>
        <p:spPr/>
        <p:txBody>
          <a:bodyPr/>
          <a:lstStyle/>
          <a:p>
            <a:r>
              <a:rPr lang="fr-FR" dirty="0"/>
              <a:t>ListView</a:t>
            </a:r>
          </a:p>
        </p:txBody>
      </p:sp>
      <p:sp>
        <p:nvSpPr>
          <p:cNvPr id="3" name="Content Placeholder 2">
            <a:extLst>
              <a:ext uri="{FF2B5EF4-FFF2-40B4-BE49-F238E27FC236}">
                <a16:creationId xmlns:a16="http://schemas.microsoft.com/office/drawing/2014/main" id="{1B879C6F-C130-4218-BB79-23D79932D462}"/>
              </a:ext>
            </a:extLst>
          </p:cNvPr>
          <p:cNvSpPr>
            <a:spLocks noGrp="1"/>
          </p:cNvSpPr>
          <p:nvPr>
            <p:ph idx="1"/>
          </p:nvPr>
        </p:nvSpPr>
        <p:spPr/>
        <p:txBody>
          <a:bodyPr/>
          <a:lstStyle/>
          <a:p>
            <a:r>
              <a:rPr lang="fr-FR" dirty="0"/>
              <a:t>FlatList</a:t>
            </a:r>
          </a:p>
          <a:p>
            <a:r>
              <a:rPr lang="fr-FR" dirty="0"/>
              <a:t>SectionList</a:t>
            </a:r>
          </a:p>
        </p:txBody>
      </p:sp>
      <p:sp>
        <p:nvSpPr>
          <p:cNvPr id="4" name="Slide Number Placeholder 3">
            <a:extLst>
              <a:ext uri="{FF2B5EF4-FFF2-40B4-BE49-F238E27FC236}">
                <a16:creationId xmlns:a16="http://schemas.microsoft.com/office/drawing/2014/main" id="{336D7A81-EA27-4DE5-8FD3-36931158B21F}"/>
              </a:ext>
            </a:extLst>
          </p:cNvPr>
          <p:cNvSpPr>
            <a:spLocks noGrp="1"/>
          </p:cNvSpPr>
          <p:nvPr>
            <p:ph type="sldNum" sz="quarter" idx="12"/>
          </p:nvPr>
        </p:nvSpPr>
        <p:spPr/>
        <p:txBody>
          <a:bodyPr/>
          <a:lstStyle/>
          <a:p>
            <a:fld id="{58C6F86D-B248-40EE-9D98-C59256F51133}" type="slidenum">
              <a:rPr lang="fr-FR" smtClean="0"/>
              <a:t>103</a:t>
            </a:fld>
            <a:endParaRPr lang="fr-FR" dirty="0"/>
          </a:p>
        </p:txBody>
      </p:sp>
    </p:spTree>
    <p:extLst>
      <p:ext uri="{BB962C8B-B14F-4D97-AF65-F5344CB8AC3E}">
        <p14:creationId xmlns:p14="http://schemas.microsoft.com/office/powerpoint/2010/main" val="11433969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193DB-5961-45FB-8C89-263CC769C560}"/>
              </a:ext>
            </a:extLst>
          </p:cNvPr>
          <p:cNvSpPr>
            <a:spLocks noGrp="1"/>
          </p:cNvSpPr>
          <p:nvPr>
            <p:ph type="title"/>
          </p:nvPr>
        </p:nvSpPr>
        <p:spPr/>
        <p:txBody>
          <a:bodyPr/>
          <a:lstStyle/>
          <a:p>
            <a:r>
              <a:rPr lang="fr-FR" dirty="0"/>
              <a:t>FlatList</a:t>
            </a:r>
          </a:p>
        </p:txBody>
      </p:sp>
      <p:sp>
        <p:nvSpPr>
          <p:cNvPr id="4" name="Slide Number Placeholder 3">
            <a:extLst>
              <a:ext uri="{FF2B5EF4-FFF2-40B4-BE49-F238E27FC236}">
                <a16:creationId xmlns:a16="http://schemas.microsoft.com/office/drawing/2014/main" id="{36DD627A-2345-40DD-9333-21D8D6168B27}"/>
              </a:ext>
            </a:extLst>
          </p:cNvPr>
          <p:cNvSpPr>
            <a:spLocks noGrp="1"/>
          </p:cNvSpPr>
          <p:nvPr>
            <p:ph type="sldNum" sz="quarter" idx="12"/>
          </p:nvPr>
        </p:nvSpPr>
        <p:spPr/>
        <p:txBody>
          <a:bodyPr/>
          <a:lstStyle/>
          <a:p>
            <a:fld id="{58C6F86D-B248-40EE-9D98-C59256F51133}" type="slidenum">
              <a:rPr lang="fr-FR" smtClean="0"/>
              <a:t>104</a:t>
            </a:fld>
            <a:endParaRPr lang="fr-FR" dirty="0"/>
          </a:p>
        </p:txBody>
      </p:sp>
      <p:pic>
        <p:nvPicPr>
          <p:cNvPr id="5" name="Picture 4">
            <a:extLst>
              <a:ext uri="{FF2B5EF4-FFF2-40B4-BE49-F238E27FC236}">
                <a16:creationId xmlns:a16="http://schemas.microsoft.com/office/drawing/2014/main" id="{2F1BD014-0F6B-498A-B9CA-486B6C381319}"/>
              </a:ext>
            </a:extLst>
          </p:cNvPr>
          <p:cNvPicPr>
            <a:picLocks noChangeAspect="1"/>
          </p:cNvPicPr>
          <p:nvPr/>
        </p:nvPicPr>
        <p:blipFill>
          <a:blip r:embed="rId2"/>
          <a:stretch>
            <a:fillRect/>
          </a:stretch>
        </p:blipFill>
        <p:spPr>
          <a:xfrm>
            <a:off x="539552" y="1556792"/>
            <a:ext cx="7017485" cy="4132635"/>
          </a:xfrm>
          <a:prstGeom prst="rect">
            <a:avLst/>
          </a:prstGeom>
        </p:spPr>
      </p:pic>
    </p:spTree>
    <p:extLst>
      <p:ext uri="{BB962C8B-B14F-4D97-AF65-F5344CB8AC3E}">
        <p14:creationId xmlns:p14="http://schemas.microsoft.com/office/powerpoint/2010/main" val="38634796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710B0-A0B7-41A0-83BA-0906B6E0F684}"/>
              </a:ext>
            </a:extLst>
          </p:cNvPr>
          <p:cNvSpPr>
            <a:spLocks noGrp="1"/>
          </p:cNvSpPr>
          <p:nvPr>
            <p:ph type="title"/>
          </p:nvPr>
        </p:nvSpPr>
        <p:spPr/>
        <p:txBody>
          <a:bodyPr/>
          <a:lstStyle/>
          <a:p>
            <a:r>
              <a:rPr lang="fr-FR" dirty="0"/>
              <a:t>SectionList</a:t>
            </a:r>
          </a:p>
        </p:txBody>
      </p:sp>
      <p:sp>
        <p:nvSpPr>
          <p:cNvPr id="4" name="Slide Number Placeholder 3">
            <a:extLst>
              <a:ext uri="{FF2B5EF4-FFF2-40B4-BE49-F238E27FC236}">
                <a16:creationId xmlns:a16="http://schemas.microsoft.com/office/drawing/2014/main" id="{7DB225FB-2405-44C9-878B-150B6651BC6F}"/>
              </a:ext>
            </a:extLst>
          </p:cNvPr>
          <p:cNvSpPr>
            <a:spLocks noGrp="1"/>
          </p:cNvSpPr>
          <p:nvPr>
            <p:ph type="sldNum" sz="quarter" idx="12"/>
          </p:nvPr>
        </p:nvSpPr>
        <p:spPr/>
        <p:txBody>
          <a:bodyPr/>
          <a:lstStyle/>
          <a:p>
            <a:fld id="{58C6F86D-B248-40EE-9D98-C59256F51133}" type="slidenum">
              <a:rPr lang="fr-FR" smtClean="0"/>
              <a:t>105</a:t>
            </a:fld>
            <a:endParaRPr lang="fr-FR" dirty="0"/>
          </a:p>
        </p:txBody>
      </p:sp>
      <p:pic>
        <p:nvPicPr>
          <p:cNvPr id="5" name="Picture 4">
            <a:extLst>
              <a:ext uri="{FF2B5EF4-FFF2-40B4-BE49-F238E27FC236}">
                <a16:creationId xmlns:a16="http://schemas.microsoft.com/office/drawing/2014/main" id="{17927748-D5EC-4931-8A9E-76F6F7744C07}"/>
              </a:ext>
            </a:extLst>
          </p:cNvPr>
          <p:cNvPicPr>
            <a:picLocks noChangeAspect="1"/>
          </p:cNvPicPr>
          <p:nvPr/>
        </p:nvPicPr>
        <p:blipFill>
          <a:blip r:embed="rId2"/>
          <a:stretch>
            <a:fillRect/>
          </a:stretch>
        </p:blipFill>
        <p:spPr>
          <a:xfrm>
            <a:off x="1763688" y="1417638"/>
            <a:ext cx="5540435" cy="4716210"/>
          </a:xfrm>
          <a:prstGeom prst="rect">
            <a:avLst/>
          </a:prstGeom>
        </p:spPr>
      </p:pic>
    </p:spTree>
    <p:extLst>
      <p:ext uri="{BB962C8B-B14F-4D97-AF65-F5344CB8AC3E}">
        <p14:creationId xmlns:p14="http://schemas.microsoft.com/office/powerpoint/2010/main" val="3704465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C98A6-5F04-44B3-A182-6E20C901BD3F}"/>
              </a:ext>
            </a:extLst>
          </p:cNvPr>
          <p:cNvSpPr>
            <a:spLocks noGrp="1"/>
          </p:cNvSpPr>
          <p:nvPr>
            <p:ph type="title"/>
          </p:nvPr>
        </p:nvSpPr>
        <p:spPr/>
        <p:txBody>
          <a:bodyPr/>
          <a:lstStyle/>
          <a:p>
            <a:r>
              <a:rPr lang="fr-FR" dirty="0"/>
              <a:t>ScrollView</a:t>
            </a:r>
          </a:p>
        </p:txBody>
      </p:sp>
      <p:sp>
        <p:nvSpPr>
          <p:cNvPr id="4" name="Slide Number Placeholder 3">
            <a:extLst>
              <a:ext uri="{FF2B5EF4-FFF2-40B4-BE49-F238E27FC236}">
                <a16:creationId xmlns:a16="http://schemas.microsoft.com/office/drawing/2014/main" id="{6DA54DF4-2F5F-448E-8FF1-D5E5EE64D735}"/>
              </a:ext>
            </a:extLst>
          </p:cNvPr>
          <p:cNvSpPr>
            <a:spLocks noGrp="1"/>
          </p:cNvSpPr>
          <p:nvPr>
            <p:ph type="sldNum" sz="quarter" idx="12"/>
          </p:nvPr>
        </p:nvSpPr>
        <p:spPr/>
        <p:txBody>
          <a:bodyPr/>
          <a:lstStyle/>
          <a:p>
            <a:fld id="{58C6F86D-B248-40EE-9D98-C59256F51133}" type="slidenum">
              <a:rPr lang="fr-FR" smtClean="0"/>
              <a:t>106</a:t>
            </a:fld>
            <a:endParaRPr lang="fr-FR" dirty="0"/>
          </a:p>
        </p:txBody>
      </p:sp>
      <p:pic>
        <p:nvPicPr>
          <p:cNvPr id="5" name="Picture 4">
            <a:extLst>
              <a:ext uri="{FF2B5EF4-FFF2-40B4-BE49-F238E27FC236}">
                <a16:creationId xmlns:a16="http://schemas.microsoft.com/office/drawing/2014/main" id="{A04F5755-3F46-4E3B-945E-BC69FC526C4B}"/>
              </a:ext>
            </a:extLst>
          </p:cNvPr>
          <p:cNvPicPr>
            <a:picLocks noChangeAspect="1"/>
          </p:cNvPicPr>
          <p:nvPr/>
        </p:nvPicPr>
        <p:blipFill>
          <a:blip r:embed="rId2"/>
          <a:stretch>
            <a:fillRect/>
          </a:stretch>
        </p:blipFill>
        <p:spPr>
          <a:xfrm>
            <a:off x="2234118" y="1519660"/>
            <a:ext cx="4675763" cy="4744082"/>
          </a:xfrm>
          <a:prstGeom prst="rect">
            <a:avLst/>
          </a:prstGeom>
        </p:spPr>
      </p:pic>
    </p:spTree>
    <p:extLst>
      <p:ext uri="{BB962C8B-B14F-4D97-AF65-F5344CB8AC3E}">
        <p14:creationId xmlns:p14="http://schemas.microsoft.com/office/powerpoint/2010/main" val="8389888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64C44-ED1D-480E-8A55-D6BEEFAD26B8}"/>
              </a:ext>
            </a:extLst>
          </p:cNvPr>
          <p:cNvSpPr>
            <a:spLocks noGrp="1"/>
          </p:cNvSpPr>
          <p:nvPr>
            <p:ph type="title"/>
          </p:nvPr>
        </p:nvSpPr>
        <p:spPr/>
        <p:txBody>
          <a:bodyPr>
            <a:normAutofit/>
          </a:bodyPr>
          <a:lstStyle/>
          <a:p>
            <a:r>
              <a:rPr lang="en-US" dirty="0"/>
              <a:t>ScrollView et Liste</a:t>
            </a:r>
            <a:endParaRPr lang="fr-FR" dirty="0"/>
          </a:p>
        </p:txBody>
      </p:sp>
      <p:sp>
        <p:nvSpPr>
          <p:cNvPr id="3" name="Content Placeholder 2">
            <a:extLst>
              <a:ext uri="{FF2B5EF4-FFF2-40B4-BE49-F238E27FC236}">
                <a16:creationId xmlns:a16="http://schemas.microsoft.com/office/drawing/2014/main" id="{9D045302-0021-4FAE-A07E-0437BE6F2F92}"/>
              </a:ext>
            </a:extLst>
          </p:cNvPr>
          <p:cNvSpPr>
            <a:spLocks noGrp="1"/>
          </p:cNvSpPr>
          <p:nvPr>
            <p:ph idx="1"/>
          </p:nvPr>
        </p:nvSpPr>
        <p:spPr>
          <a:xfrm>
            <a:off x="457200" y="1600201"/>
            <a:ext cx="4978896" cy="2692896"/>
          </a:xfrm>
        </p:spPr>
        <p:txBody>
          <a:bodyPr>
            <a:normAutofit/>
          </a:bodyPr>
          <a:lstStyle/>
          <a:p>
            <a:r>
              <a:rPr lang="en-US" dirty="0"/>
              <a:t>Attention un scollview ne doit pas contenir de FlatList ou de SectionList</a:t>
            </a:r>
          </a:p>
          <a:p>
            <a:pPr lvl="1"/>
            <a:r>
              <a:rPr lang="en-US" dirty="0"/>
              <a:t>Ils sont incompatibles car pour un scroll donn</a:t>
            </a:r>
            <a:r>
              <a:rPr lang="fr-FR" dirty="0"/>
              <a:t>é, on ne peut pas savoir si c’est l’enfant ou le parent qui doit scroller</a:t>
            </a:r>
          </a:p>
        </p:txBody>
      </p:sp>
      <p:sp>
        <p:nvSpPr>
          <p:cNvPr id="4" name="Slide Number Placeholder 3">
            <a:extLst>
              <a:ext uri="{FF2B5EF4-FFF2-40B4-BE49-F238E27FC236}">
                <a16:creationId xmlns:a16="http://schemas.microsoft.com/office/drawing/2014/main" id="{BA1C1CAB-778D-4D5B-9144-27352381765A}"/>
              </a:ext>
            </a:extLst>
          </p:cNvPr>
          <p:cNvSpPr>
            <a:spLocks noGrp="1"/>
          </p:cNvSpPr>
          <p:nvPr>
            <p:ph type="sldNum" sz="quarter" idx="12"/>
          </p:nvPr>
        </p:nvSpPr>
        <p:spPr/>
        <p:txBody>
          <a:bodyPr/>
          <a:lstStyle/>
          <a:p>
            <a:fld id="{58C6F86D-B248-40EE-9D98-C59256F51133}" type="slidenum">
              <a:rPr lang="fr-FR" smtClean="0"/>
              <a:t>107</a:t>
            </a:fld>
            <a:endParaRPr lang="fr-FR" dirty="0"/>
          </a:p>
        </p:txBody>
      </p:sp>
      <p:sp>
        <p:nvSpPr>
          <p:cNvPr id="5" name="Rectangle 4">
            <a:extLst>
              <a:ext uri="{FF2B5EF4-FFF2-40B4-BE49-F238E27FC236}">
                <a16:creationId xmlns:a16="http://schemas.microsoft.com/office/drawing/2014/main" id="{0DCE29EF-7ECA-4EF7-A723-9F8C177BC187}"/>
              </a:ext>
            </a:extLst>
          </p:cNvPr>
          <p:cNvSpPr/>
          <p:nvPr/>
        </p:nvSpPr>
        <p:spPr>
          <a:xfrm>
            <a:off x="5796136" y="1484784"/>
            <a:ext cx="2448272" cy="4176464"/>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6" name="Rectangle: Rounded Corners 5">
            <a:extLst>
              <a:ext uri="{FF2B5EF4-FFF2-40B4-BE49-F238E27FC236}">
                <a16:creationId xmlns:a16="http://schemas.microsoft.com/office/drawing/2014/main" id="{964F94EA-B2E5-474C-AD55-1016E4C1712C}"/>
              </a:ext>
            </a:extLst>
          </p:cNvPr>
          <p:cNvSpPr/>
          <p:nvPr/>
        </p:nvSpPr>
        <p:spPr>
          <a:xfrm>
            <a:off x="8100393" y="1772816"/>
            <a:ext cx="144016" cy="2736304"/>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9" name="Rectangle 8">
            <a:extLst>
              <a:ext uri="{FF2B5EF4-FFF2-40B4-BE49-F238E27FC236}">
                <a16:creationId xmlns:a16="http://schemas.microsoft.com/office/drawing/2014/main" id="{68322713-0F44-41D8-8ACB-D0756888D530}"/>
              </a:ext>
            </a:extLst>
          </p:cNvPr>
          <p:cNvSpPr/>
          <p:nvPr/>
        </p:nvSpPr>
        <p:spPr>
          <a:xfrm>
            <a:off x="5796136" y="2204864"/>
            <a:ext cx="2304256" cy="223224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7" name="Rectangle 6">
            <a:extLst>
              <a:ext uri="{FF2B5EF4-FFF2-40B4-BE49-F238E27FC236}">
                <a16:creationId xmlns:a16="http://schemas.microsoft.com/office/drawing/2014/main" id="{C4D92C4D-C235-411C-A059-9856B3D93334}"/>
              </a:ext>
            </a:extLst>
          </p:cNvPr>
          <p:cNvSpPr/>
          <p:nvPr/>
        </p:nvSpPr>
        <p:spPr>
          <a:xfrm>
            <a:off x="7956376" y="2780928"/>
            <a:ext cx="144016" cy="115212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cxnSp>
        <p:nvCxnSpPr>
          <p:cNvPr id="11" name="Straight Connector 10">
            <a:extLst>
              <a:ext uri="{FF2B5EF4-FFF2-40B4-BE49-F238E27FC236}">
                <a16:creationId xmlns:a16="http://schemas.microsoft.com/office/drawing/2014/main" id="{0B2FEAD5-6275-44D5-B78D-A63FF1A00E77}"/>
              </a:ext>
            </a:extLst>
          </p:cNvPr>
          <p:cNvCxnSpPr/>
          <p:nvPr/>
        </p:nvCxnSpPr>
        <p:spPr>
          <a:xfrm>
            <a:off x="7956376" y="2204864"/>
            <a:ext cx="0" cy="2232248"/>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50A2429-1E92-440F-9EB6-A4329F65D2E2}"/>
              </a:ext>
            </a:extLst>
          </p:cNvPr>
          <p:cNvCxnSpPr>
            <a:cxnSpLocks/>
          </p:cNvCxnSpPr>
          <p:nvPr/>
        </p:nvCxnSpPr>
        <p:spPr>
          <a:xfrm>
            <a:off x="8100392" y="1484784"/>
            <a:ext cx="8384" cy="4176464"/>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8642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4063C-F3A6-4C4D-AFF3-F1A11963C5CD}"/>
              </a:ext>
            </a:extLst>
          </p:cNvPr>
          <p:cNvSpPr>
            <a:spLocks noGrp="1"/>
          </p:cNvSpPr>
          <p:nvPr>
            <p:ph type="title"/>
          </p:nvPr>
        </p:nvSpPr>
        <p:spPr/>
        <p:txBody>
          <a:bodyPr>
            <a:normAutofit/>
          </a:bodyPr>
          <a:lstStyle/>
          <a:p>
            <a:r>
              <a:rPr lang="fr-FR" dirty="0"/>
              <a:t>Organiser le layout de l'application </a:t>
            </a:r>
          </a:p>
        </p:txBody>
      </p:sp>
      <p:sp>
        <p:nvSpPr>
          <p:cNvPr id="3" name="Content Placeholder 2">
            <a:extLst>
              <a:ext uri="{FF2B5EF4-FFF2-40B4-BE49-F238E27FC236}">
                <a16:creationId xmlns:a16="http://schemas.microsoft.com/office/drawing/2014/main" id="{62C8C7BD-E6DA-45A8-8E0D-97100AE8386A}"/>
              </a:ext>
            </a:extLst>
          </p:cNvPr>
          <p:cNvSpPr>
            <a:spLocks noGrp="1"/>
          </p:cNvSpPr>
          <p:nvPr>
            <p:ph idx="1"/>
          </p:nvPr>
        </p:nvSpPr>
        <p:spPr/>
        <p:txBody>
          <a:bodyPr/>
          <a:lstStyle/>
          <a:p>
            <a:r>
              <a:rPr lang="fr-FR" dirty="0"/>
              <a:t>Layout : comment l’application va agencer les différents composants ?</a:t>
            </a:r>
          </a:p>
          <a:p>
            <a:r>
              <a:rPr lang="fr-FR" dirty="0"/>
              <a:t>React Native utilise le CSS, comme pour le web.</a:t>
            </a:r>
          </a:p>
          <a:p>
            <a:r>
              <a:rPr lang="fr-FR" dirty="0"/>
              <a:t>Tous les composants utilisent une propriété « style », qui est un objet CSS.</a:t>
            </a:r>
          </a:p>
        </p:txBody>
      </p:sp>
      <p:sp>
        <p:nvSpPr>
          <p:cNvPr id="4" name="Slide Number Placeholder 3">
            <a:extLst>
              <a:ext uri="{FF2B5EF4-FFF2-40B4-BE49-F238E27FC236}">
                <a16:creationId xmlns:a16="http://schemas.microsoft.com/office/drawing/2014/main" id="{4651CBE5-BB33-4FC5-81B8-FBCAFA972452}"/>
              </a:ext>
            </a:extLst>
          </p:cNvPr>
          <p:cNvSpPr>
            <a:spLocks noGrp="1"/>
          </p:cNvSpPr>
          <p:nvPr>
            <p:ph type="sldNum" sz="quarter" idx="12"/>
          </p:nvPr>
        </p:nvSpPr>
        <p:spPr/>
        <p:txBody>
          <a:bodyPr/>
          <a:lstStyle/>
          <a:p>
            <a:fld id="{58C6F86D-B248-40EE-9D98-C59256F51133}" type="slidenum">
              <a:rPr lang="fr-FR" smtClean="0"/>
              <a:t>108</a:t>
            </a:fld>
            <a:endParaRPr lang="fr-FR" dirty="0"/>
          </a:p>
        </p:txBody>
      </p:sp>
    </p:spTree>
    <p:extLst>
      <p:ext uri="{BB962C8B-B14F-4D97-AF65-F5344CB8AC3E}">
        <p14:creationId xmlns:p14="http://schemas.microsoft.com/office/powerpoint/2010/main" val="10112020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D71FF-9746-44E1-BF31-28A659B2DDC5}"/>
              </a:ext>
            </a:extLst>
          </p:cNvPr>
          <p:cNvSpPr>
            <a:spLocks noGrp="1"/>
          </p:cNvSpPr>
          <p:nvPr>
            <p:ph type="title"/>
          </p:nvPr>
        </p:nvSpPr>
        <p:spPr/>
        <p:txBody>
          <a:bodyPr/>
          <a:lstStyle/>
          <a:p>
            <a:r>
              <a:rPr lang="fr-FR" dirty="0"/>
              <a:t>density independant pixel</a:t>
            </a:r>
          </a:p>
        </p:txBody>
      </p:sp>
      <p:sp>
        <p:nvSpPr>
          <p:cNvPr id="4" name="Slide Number Placeholder 3">
            <a:extLst>
              <a:ext uri="{FF2B5EF4-FFF2-40B4-BE49-F238E27FC236}">
                <a16:creationId xmlns:a16="http://schemas.microsoft.com/office/drawing/2014/main" id="{F9E7050A-94ED-47FA-BEB4-5DF52C90236A}"/>
              </a:ext>
            </a:extLst>
          </p:cNvPr>
          <p:cNvSpPr>
            <a:spLocks noGrp="1"/>
          </p:cNvSpPr>
          <p:nvPr>
            <p:ph type="sldNum" sz="quarter" idx="12"/>
          </p:nvPr>
        </p:nvSpPr>
        <p:spPr/>
        <p:txBody>
          <a:bodyPr/>
          <a:lstStyle/>
          <a:p>
            <a:fld id="{58C6F86D-B248-40EE-9D98-C59256F51133}" type="slidenum">
              <a:rPr lang="fr-FR" smtClean="0"/>
              <a:t>109</a:t>
            </a:fld>
            <a:endParaRPr lang="fr-FR" dirty="0"/>
          </a:p>
        </p:txBody>
      </p:sp>
      <p:pic>
        <p:nvPicPr>
          <p:cNvPr id="5" name="Picture 4">
            <a:extLst>
              <a:ext uri="{FF2B5EF4-FFF2-40B4-BE49-F238E27FC236}">
                <a16:creationId xmlns:a16="http://schemas.microsoft.com/office/drawing/2014/main" id="{84FF447D-418C-4FD4-A336-1B159E686DE6}"/>
              </a:ext>
            </a:extLst>
          </p:cNvPr>
          <p:cNvPicPr>
            <a:picLocks noChangeAspect="1"/>
          </p:cNvPicPr>
          <p:nvPr/>
        </p:nvPicPr>
        <p:blipFill>
          <a:blip r:embed="rId2"/>
          <a:stretch>
            <a:fillRect/>
          </a:stretch>
        </p:blipFill>
        <p:spPr>
          <a:xfrm>
            <a:off x="946117" y="2924944"/>
            <a:ext cx="7251766" cy="3507519"/>
          </a:xfrm>
          <a:prstGeom prst="rect">
            <a:avLst/>
          </a:prstGeom>
        </p:spPr>
      </p:pic>
      <p:sp>
        <p:nvSpPr>
          <p:cNvPr id="6" name="TextBox 5">
            <a:extLst>
              <a:ext uri="{FF2B5EF4-FFF2-40B4-BE49-F238E27FC236}">
                <a16:creationId xmlns:a16="http://schemas.microsoft.com/office/drawing/2014/main" id="{FDD507A8-9198-4D20-A66B-9E2E1ADEBC10}"/>
              </a:ext>
            </a:extLst>
          </p:cNvPr>
          <p:cNvSpPr txBox="1"/>
          <p:nvPr/>
        </p:nvSpPr>
        <p:spPr>
          <a:xfrm>
            <a:off x="971600" y="1556792"/>
            <a:ext cx="6405215" cy="369332"/>
          </a:xfrm>
          <a:prstGeom prst="rect">
            <a:avLst/>
          </a:prstGeom>
          <a:noFill/>
        </p:spPr>
        <p:txBody>
          <a:bodyPr wrap="none" rtlCol="0">
            <a:spAutoFit/>
          </a:bodyPr>
          <a:lstStyle/>
          <a:p>
            <a:r>
              <a:rPr lang="fr-FR" dirty="0"/>
              <a:t>le dip est à peu près la même sur tous les téléphones (en principe)</a:t>
            </a:r>
          </a:p>
        </p:txBody>
      </p:sp>
    </p:spTree>
    <p:extLst>
      <p:ext uri="{BB962C8B-B14F-4D97-AF65-F5344CB8AC3E}">
        <p14:creationId xmlns:p14="http://schemas.microsoft.com/office/powerpoint/2010/main" val="81297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00829-9CCC-4C6F-B469-063125C170F2}"/>
              </a:ext>
            </a:extLst>
          </p:cNvPr>
          <p:cNvSpPr>
            <a:spLocks noGrp="1"/>
          </p:cNvSpPr>
          <p:nvPr>
            <p:ph type="title"/>
          </p:nvPr>
        </p:nvSpPr>
        <p:spPr/>
        <p:txBody>
          <a:bodyPr/>
          <a:lstStyle/>
          <a:p>
            <a:r>
              <a:rPr lang="fr-FR" dirty="0"/>
              <a:t>React</a:t>
            </a:r>
          </a:p>
        </p:txBody>
      </p:sp>
      <p:sp>
        <p:nvSpPr>
          <p:cNvPr id="3" name="Slide Number Placeholder 2">
            <a:extLst>
              <a:ext uri="{FF2B5EF4-FFF2-40B4-BE49-F238E27FC236}">
                <a16:creationId xmlns:a16="http://schemas.microsoft.com/office/drawing/2014/main" id="{BFA17963-AB73-43C2-8EDA-E3A917A88EEA}"/>
              </a:ext>
            </a:extLst>
          </p:cNvPr>
          <p:cNvSpPr>
            <a:spLocks noGrp="1"/>
          </p:cNvSpPr>
          <p:nvPr>
            <p:ph type="sldNum" sz="quarter" idx="12"/>
          </p:nvPr>
        </p:nvSpPr>
        <p:spPr/>
        <p:txBody>
          <a:bodyPr/>
          <a:lstStyle/>
          <a:p>
            <a:fld id="{58C6F86D-B248-40EE-9D98-C59256F51133}" type="slidenum">
              <a:rPr lang="fr-FR" smtClean="0"/>
              <a:t>11</a:t>
            </a:fld>
            <a:endParaRPr lang="fr-FR" dirty="0"/>
          </a:p>
        </p:txBody>
      </p:sp>
      <p:cxnSp>
        <p:nvCxnSpPr>
          <p:cNvPr id="5" name="Straight Arrow Connector 4">
            <a:extLst>
              <a:ext uri="{FF2B5EF4-FFF2-40B4-BE49-F238E27FC236}">
                <a16:creationId xmlns:a16="http://schemas.microsoft.com/office/drawing/2014/main" id="{B096A3E0-09FC-453E-BE48-E127012B5C1D}"/>
              </a:ext>
            </a:extLst>
          </p:cNvPr>
          <p:cNvCxnSpPr/>
          <p:nvPr/>
        </p:nvCxnSpPr>
        <p:spPr>
          <a:xfrm>
            <a:off x="323528" y="2276872"/>
            <a:ext cx="8712968"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4993355-E47E-40F9-804D-443EE0DA1FB0}"/>
              </a:ext>
            </a:extLst>
          </p:cNvPr>
          <p:cNvCxnSpPr/>
          <p:nvPr/>
        </p:nvCxnSpPr>
        <p:spPr>
          <a:xfrm>
            <a:off x="755576" y="2060848"/>
            <a:ext cx="0" cy="504056"/>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E6851D5-4944-4B7C-80BC-0875EC21A533}"/>
              </a:ext>
            </a:extLst>
          </p:cNvPr>
          <p:cNvSpPr txBox="1"/>
          <p:nvPr/>
        </p:nvSpPr>
        <p:spPr>
          <a:xfrm>
            <a:off x="539552" y="2780928"/>
            <a:ext cx="885948" cy="646331"/>
          </a:xfrm>
          <a:prstGeom prst="rect">
            <a:avLst/>
          </a:prstGeom>
          <a:noFill/>
        </p:spPr>
        <p:txBody>
          <a:bodyPr wrap="none" rtlCol="0">
            <a:spAutoFit/>
          </a:bodyPr>
          <a:lstStyle/>
          <a:p>
            <a:r>
              <a:rPr lang="fr-FR" dirty="0"/>
              <a:t>2013</a:t>
            </a:r>
          </a:p>
          <a:p>
            <a:r>
              <a:rPr lang="fr-FR" dirty="0"/>
              <a:t>ReactJS</a:t>
            </a:r>
          </a:p>
        </p:txBody>
      </p:sp>
      <p:cxnSp>
        <p:nvCxnSpPr>
          <p:cNvPr id="10" name="Straight Connector 9">
            <a:extLst>
              <a:ext uri="{FF2B5EF4-FFF2-40B4-BE49-F238E27FC236}">
                <a16:creationId xmlns:a16="http://schemas.microsoft.com/office/drawing/2014/main" id="{DE361AA6-B7AF-40F9-9321-F654D617C400}"/>
              </a:ext>
            </a:extLst>
          </p:cNvPr>
          <p:cNvCxnSpPr/>
          <p:nvPr/>
        </p:nvCxnSpPr>
        <p:spPr>
          <a:xfrm>
            <a:off x="3347864" y="2060848"/>
            <a:ext cx="0" cy="504056"/>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016CA48-54C1-4DC2-BB03-C4BCE1DDF44C}"/>
              </a:ext>
            </a:extLst>
          </p:cNvPr>
          <p:cNvSpPr txBox="1"/>
          <p:nvPr/>
        </p:nvSpPr>
        <p:spPr>
          <a:xfrm>
            <a:off x="2915816" y="2777807"/>
            <a:ext cx="1364091" cy="646331"/>
          </a:xfrm>
          <a:prstGeom prst="rect">
            <a:avLst/>
          </a:prstGeom>
          <a:noFill/>
        </p:spPr>
        <p:txBody>
          <a:bodyPr wrap="none" rtlCol="0">
            <a:spAutoFit/>
          </a:bodyPr>
          <a:lstStyle/>
          <a:p>
            <a:r>
              <a:rPr lang="fr-FR" dirty="0"/>
              <a:t>2015</a:t>
            </a:r>
          </a:p>
          <a:p>
            <a:r>
              <a:rPr lang="fr-FR" dirty="0"/>
              <a:t>React Native</a:t>
            </a:r>
          </a:p>
        </p:txBody>
      </p:sp>
      <p:cxnSp>
        <p:nvCxnSpPr>
          <p:cNvPr id="14" name="Straight Connector 13">
            <a:extLst>
              <a:ext uri="{FF2B5EF4-FFF2-40B4-BE49-F238E27FC236}">
                <a16:creationId xmlns:a16="http://schemas.microsoft.com/office/drawing/2014/main" id="{CC9CF01C-AC32-4B6F-ACC6-764BBB8B1296}"/>
              </a:ext>
            </a:extLst>
          </p:cNvPr>
          <p:cNvCxnSpPr/>
          <p:nvPr/>
        </p:nvCxnSpPr>
        <p:spPr>
          <a:xfrm>
            <a:off x="6804248" y="1976799"/>
            <a:ext cx="0" cy="648072"/>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7880B85-1A5C-47A2-B3EA-6AFB04E9B092}"/>
              </a:ext>
            </a:extLst>
          </p:cNvPr>
          <p:cNvSpPr txBox="1"/>
          <p:nvPr/>
        </p:nvSpPr>
        <p:spPr>
          <a:xfrm>
            <a:off x="6372200" y="2777807"/>
            <a:ext cx="1150443" cy="646331"/>
          </a:xfrm>
          <a:prstGeom prst="rect">
            <a:avLst/>
          </a:prstGeom>
          <a:noFill/>
        </p:spPr>
        <p:txBody>
          <a:bodyPr wrap="none" rtlCol="0">
            <a:spAutoFit/>
          </a:bodyPr>
          <a:lstStyle/>
          <a:p>
            <a:r>
              <a:rPr lang="fr-FR" dirty="0"/>
              <a:t>2020</a:t>
            </a:r>
          </a:p>
          <a:p>
            <a:r>
              <a:rPr lang="fr-FR" dirty="0"/>
              <a:t>React 17.x</a:t>
            </a:r>
          </a:p>
        </p:txBody>
      </p:sp>
      <p:cxnSp>
        <p:nvCxnSpPr>
          <p:cNvPr id="17" name="Straight Connector 16">
            <a:extLst>
              <a:ext uri="{FF2B5EF4-FFF2-40B4-BE49-F238E27FC236}">
                <a16:creationId xmlns:a16="http://schemas.microsoft.com/office/drawing/2014/main" id="{9E3D9A6A-EDFE-47ED-AAAE-109D64D3987E}"/>
              </a:ext>
            </a:extLst>
          </p:cNvPr>
          <p:cNvCxnSpPr/>
          <p:nvPr/>
        </p:nvCxnSpPr>
        <p:spPr>
          <a:xfrm>
            <a:off x="4932040" y="1988840"/>
            <a:ext cx="0" cy="648072"/>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5866882-AFA7-4BE1-AD8D-321A6573BF64}"/>
              </a:ext>
            </a:extLst>
          </p:cNvPr>
          <p:cNvSpPr txBox="1"/>
          <p:nvPr/>
        </p:nvSpPr>
        <p:spPr>
          <a:xfrm>
            <a:off x="4644008" y="2777807"/>
            <a:ext cx="993349" cy="646331"/>
          </a:xfrm>
          <a:prstGeom prst="rect">
            <a:avLst/>
          </a:prstGeom>
          <a:noFill/>
        </p:spPr>
        <p:txBody>
          <a:bodyPr wrap="none" rtlCol="0">
            <a:spAutoFit/>
          </a:bodyPr>
          <a:lstStyle/>
          <a:p>
            <a:r>
              <a:rPr lang="fr-FR" dirty="0"/>
              <a:t>2017</a:t>
            </a:r>
          </a:p>
          <a:p>
            <a:r>
              <a:rPr lang="fr-FR" dirty="0"/>
              <a:t>React 16</a:t>
            </a:r>
          </a:p>
        </p:txBody>
      </p:sp>
    </p:spTree>
    <p:extLst>
      <p:ext uri="{BB962C8B-B14F-4D97-AF65-F5344CB8AC3E}">
        <p14:creationId xmlns:p14="http://schemas.microsoft.com/office/powerpoint/2010/main" val="26692128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D83E-0B01-4CB9-A7C2-97F463227FA8}"/>
              </a:ext>
            </a:extLst>
          </p:cNvPr>
          <p:cNvSpPr>
            <a:spLocks noGrp="1"/>
          </p:cNvSpPr>
          <p:nvPr>
            <p:ph type="title"/>
          </p:nvPr>
        </p:nvSpPr>
        <p:spPr/>
        <p:txBody>
          <a:bodyPr/>
          <a:lstStyle/>
          <a:p>
            <a:r>
              <a:rPr lang="fr-FR" dirty="0"/>
              <a:t>Width et Height</a:t>
            </a:r>
          </a:p>
        </p:txBody>
      </p:sp>
      <p:sp>
        <p:nvSpPr>
          <p:cNvPr id="3" name="Content Placeholder 2">
            <a:extLst>
              <a:ext uri="{FF2B5EF4-FFF2-40B4-BE49-F238E27FC236}">
                <a16:creationId xmlns:a16="http://schemas.microsoft.com/office/drawing/2014/main" id="{9578D034-4EBB-41A2-95D5-CAA9CF0D2051}"/>
              </a:ext>
            </a:extLst>
          </p:cNvPr>
          <p:cNvSpPr>
            <a:spLocks noGrp="1"/>
          </p:cNvSpPr>
          <p:nvPr>
            <p:ph idx="1"/>
          </p:nvPr>
        </p:nvSpPr>
        <p:spPr/>
        <p:txBody>
          <a:bodyPr/>
          <a:lstStyle/>
          <a:p>
            <a:r>
              <a:rPr lang="fr-FR" dirty="0"/>
              <a:t>width et height s’expriment en « </a:t>
            </a:r>
            <a:r>
              <a:rPr lang="fr-FR" b="1" dirty="0"/>
              <a:t>density independant pixel</a:t>
            </a:r>
            <a:r>
              <a:rPr lang="fr-FR" dirty="0"/>
              <a:t> » (dip ou dp). Ce sont des javascript </a:t>
            </a:r>
            <a:r>
              <a:rPr lang="fr-FR" b="1" dirty="0"/>
              <a:t>numbers</a:t>
            </a:r>
            <a:r>
              <a:rPr lang="fr-FR" dirty="0"/>
              <a:t>.</a:t>
            </a:r>
          </a:p>
          <a:p>
            <a:r>
              <a:rPr lang="fr-FR" dirty="0"/>
              <a:t>width et height peuvent aussi s’exprimer en pourcentage du parent (ou de l’écran si pas de parent)</a:t>
            </a:r>
          </a:p>
          <a:p>
            <a:r>
              <a:rPr lang="fr-FR" dirty="0"/>
              <a:t>Seul les composants natifs de React Native ont un width et un height</a:t>
            </a:r>
          </a:p>
        </p:txBody>
      </p:sp>
      <p:sp>
        <p:nvSpPr>
          <p:cNvPr id="4" name="Slide Number Placeholder 3">
            <a:extLst>
              <a:ext uri="{FF2B5EF4-FFF2-40B4-BE49-F238E27FC236}">
                <a16:creationId xmlns:a16="http://schemas.microsoft.com/office/drawing/2014/main" id="{F1F6EFC9-9FF3-4674-B573-DA0441CD55C6}"/>
              </a:ext>
            </a:extLst>
          </p:cNvPr>
          <p:cNvSpPr>
            <a:spLocks noGrp="1"/>
          </p:cNvSpPr>
          <p:nvPr>
            <p:ph type="sldNum" sz="quarter" idx="12"/>
          </p:nvPr>
        </p:nvSpPr>
        <p:spPr/>
        <p:txBody>
          <a:bodyPr/>
          <a:lstStyle/>
          <a:p>
            <a:fld id="{58C6F86D-B248-40EE-9D98-C59256F51133}" type="slidenum">
              <a:rPr lang="fr-FR" smtClean="0"/>
              <a:t>110</a:t>
            </a:fld>
            <a:endParaRPr lang="fr-FR" dirty="0"/>
          </a:p>
        </p:txBody>
      </p:sp>
    </p:spTree>
    <p:extLst>
      <p:ext uri="{BB962C8B-B14F-4D97-AF65-F5344CB8AC3E}">
        <p14:creationId xmlns:p14="http://schemas.microsoft.com/office/powerpoint/2010/main" val="18507889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447FB-600D-4950-9751-96C4AF9523DD}"/>
              </a:ext>
            </a:extLst>
          </p:cNvPr>
          <p:cNvSpPr>
            <a:spLocks noGrp="1"/>
          </p:cNvSpPr>
          <p:nvPr>
            <p:ph type="title"/>
          </p:nvPr>
        </p:nvSpPr>
        <p:spPr/>
        <p:txBody>
          <a:bodyPr/>
          <a:lstStyle/>
          <a:p>
            <a:r>
              <a:rPr lang="fr-FR" dirty="0"/>
              <a:t>Mise en page avec Flexbox</a:t>
            </a:r>
          </a:p>
        </p:txBody>
      </p:sp>
      <p:sp>
        <p:nvSpPr>
          <p:cNvPr id="3" name="Content Placeholder 2">
            <a:extLst>
              <a:ext uri="{FF2B5EF4-FFF2-40B4-BE49-F238E27FC236}">
                <a16:creationId xmlns:a16="http://schemas.microsoft.com/office/drawing/2014/main" id="{0B319F31-7F76-4974-8AE6-0AA633F29588}"/>
              </a:ext>
            </a:extLst>
          </p:cNvPr>
          <p:cNvSpPr>
            <a:spLocks noGrp="1"/>
          </p:cNvSpPr>
          <p:nvPr>
            <p:ph idx="1"/>
          </p:nvPr>
        </p:nvSpPr>
        <p:spPr/>
        <p:txBody>
          <a:bodyPr/>
          <a:lstStyle/>
          <a:p>
            <a:r>
              <a:rPr lang="fr-FR" dirty="0"/>
              <a:t>Tous les « rectangles » adoptent les propriétés flex comme en CSS avec quelques petites différences :</a:t>
            </a:r>
          </a:p>
          <a:p>
            <a:pPr lvl="1"/>
            <a:r>
              <a:rPr lang="fr-FR" dirty="0"/>
              <a:t>flexDirection = ‘column’</a:t>
            </a:r>
          </a:p>
          <a:p>
            <a:pPr lvl="1"/>
            <a:r>
              <a:rPr lang="fr-FR" dirty="0"/>
              <a:t>flex-grow = flex</a:t>
            </a:r>
          </a:p>
          <a:p>
            <a:pPr lvl="2"/>
            <a:r>
              <a:rPr lang="fr-FR" sz="2000" dirty="0"/>
              <a:t>Noter que d’une certaine manière c’était déjà comme ça.</a:t>
            </a:r>
          </a:p>
          <a:p>
            <a:endParaRPr lang="fr-FR" dirty="0"/>
          </a:p>
        </p:txBody>
      </p:sp>
      <p:sp>
        <p:nvSpPr>
          <p:cNvPr id="4" name="Slide Number Placeholder 3">
            <a:extLst>
              <a:ext uri="{FF2B5EF4-FFF2-40B4-BE49-F238E27FC236}">
                <a16:creationId xmlns:a16="http://schemas.microsoft.com/office/drawing/2014/main" id="{CC3944AB-3412-463F-84AC-72B56E08E454}"/>
              </a:ext>
            </a:extLst>
          </p:cNvPr>
          <p:cNvSpPr>
            <a:spLocks noGrp="1"/>
          </p:cNvSpPr>
          <p:nvPr>
            <p:ph type="sldNum" sz="quarter" idx="12"/>
          </p:nvPr>
        </p:nvSpPr>
        <p:spPr/>
        <p:txBody>
          <a:bodyPr/>
          <a:lstStyle/>
          <a:p>
            <a:fld id="{58C6F86D-B248-40EE-9D98-C59256F51133}" type="slidenum">
              <a:rPr lang="fr-FR" smtClean="0"/>
              <a:t>111</a:t>
            </a:fld>
            <a:endParaRPr lang="fr-FR" dirty="0"/>
          </a:p>
        </p:txBody>
      </p:sp>
    </p:spTree>
    <p:extLst>
      <p:ext uri="{BB962C8B-B14F-4D97-AF65-F5344CB8AC3E}">
        <p14:creationId xmlns:p14="http://schemas.microsoft.com/office/powerpoint/2010/main" val="21904249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F771-2852-4528-B14B-0AA78D47EE9F}"/>
              </a:ext>
            </a:extLst>
          </p:cNvPr>
          <p:cNvSpPr>
            <a:spLocks noGrp="1"/>
          </p:cNvSpPr>
          <p:nvPr>
            <p:ph type="title"/>
          </p:nvPr>
        </p:nvSpPr>
        <p:spPr/>
        <p:txBody>
          <a:bodyPr/>
          <a:lstStyle/>
          <a:p>
            <a:r>
              <a:rPr lang="fr-FR" dirty="0"/>
              <a:t>Exemple de flex</a:t>
            </a:r>
          </a:p>
        </p:txBody>
      </p:sp>
      <p:sp>
        <p:nvSpPr>
          <p:cNvPr id="4" name="Slide Number Placeholder 3">
            <a:extLst>
              <a:ext uri="{FF2B5EF4-FFF2-40B4-BE49-F238E27FC236}">
                <a16:creationId xmlns:a16="http://schemas.microsoft.com/office/drawing/2014/main" id="{0AE47276-9E0B-4C98-B074-093F46AE8778}"/>
              </a:ext>
            </a:extLst>
          </p:cNvPr>
          <p:cNvSpPr>
            <a:spLocks noGrp="1"/>
          </p:cNvSpPr>
          <p:nvPr>
            <p:ph type="sldNum" sz="quarter" idx="12"/>
          </p:nvPr>
        </p:nvSpPr>
        <p:spPr/>
        <p:txBody>
          <a:bodyPr/>
          <a:lstStyle/>
          <a:p>
            <a:fld id="{58C6F86D-B248-40EE-9D98-C59256F51133}" type="slidenum">
              <a:rPr lang="fr-FR" smtClean="0"/>
              <a:t>112</a:t>
            </a:fld>
            <a:endParaRPr lang="fr-FR" dirty="0"/>
          </a:p>
        </p:txBody>
      </p:sp>
      <p:sp>
        <p:nvSpPr>
          <p:cNvPr id="5" name="Rectangle 4">
            <a:extLst>
              <a:ext uri="{FF2B5EF4-FFF2-40B4-BE49-F238E27FC236}">
                <a16:creationId xmlns:a16="http://schemas.microsoft.com/office/drawing/2014/main" id="{FCBB34B5-C985-4AC5-B632-C247D0C5792C}"/>
              </a:ext>
            </a:extLst>
          </p:cNvPr>
          <p:cNvSpPr/>
          <p:nvPr/>
        </p:nvSpPr>
        <p:spPr>
          <a:xfrm>
            <a:off x="971600" y="1417638"/>
            <a:ext cx="3024336" cy="4891682"/>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6" name="Rectangle 5">
            <a:extLst>
              <a:ext uri="{FF2B5EF4-FFF2-40B4-BE49-F238E27FC236}">
                <a16:creationId xmlns:a16="http://schemas.microsoft.com/office/drawing/2014/main" id="{509AED5B-1B48-4977-B1FB-AA825411EFB2}"/>
              </a:ext>
            </a:extLst>
          </p:cNvPr>
          <p:cNvSpPr/>
          <p:nvPr/>
        </p:nvSpPr>
        <p:spPr>
          <a:xfrm>
            <a:off x="971600" y="1417638"/>
            <a:ext cx="3024336" cy="85923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Gestion Stock</a:t>
            </a:r>
          </a:p>
        </p:txBody>
      </p:sp>
      <p:sp>
        <p:nvSpPr>
          <p:cNvPr id="7" name="Rectangle 6">
            <a:extLst>
              <a:ext uri="{FF2B5EF4-FFF2-40B4-BE49-F238E27FC236}">
                <a16:creationId xmlns:a16="http://schemas.microsoft.com/office/drawing/2014/main" id="{5847109D-9E8E-4D7E-B6B5-B1BDC3920698}"/>
              </a:ext>
            </a:extLst>
          </p:cNvPr>
          <p:cNvSpPr/>
          <p:nvPr/>
        </p:nvSpPr>
        <p:spPr>
          <a:xfrm>
            <a:off x="971600" y="5470471"/>
            <a:ext cx="3024336" cy="85923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Mentions Légales</a:t>
            </a:r>
          </a:p>
        </p:txBody>
      </p:sp>
      <p:cxnSp>
        <p:nvCxnSpPr>
          <p:cNvPr id="9" name="Straight Arrow Connector 8">
            <a:extLst>
              <a:ext uri="{FF2B5EF4-FFF2-40B4-BE49-F238E27FC236}">
                <a16:creationId xmlns:a16="http://schemas.microsoft.com/office/drawing/2014/main" id="{CF48B92E-6316-48E2-BB84-94D8BC95F763}"/>
              </a:ext>
            </a:extLst>
          </p:cNvPr>
          <p:cNvCxnSpPr/>
          <p:nvPr/>
        </p:nvCxnSpPr>
        <p:spPr>
          <a:xfrm>
            <a:off x="4283968" y="1417638"/>
            <a:ext cx="0" cy="859234"/>
          </a:xfrm>
          <a:prstGeom prst="straightConnector1">
            <a:avLst/>
          </a:prstGeom>
          <a:ln w="762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78C666E-8DA3-4C44-A028-9D3A4A2DE88C}"/>
              </a:ext>
            </a:extLst>
          </p:cNvPr>
          <p:cNvCxnSpPr/>
          <p:nvPr/>
        </p:nvCxnSpPr>
        <p:spPr>
          <a:xfrm>
            <a:off x="4355976" y="5497116"/>
            <a:ext cx="0" cy="859234"/>
          </a:xfrm>
          <a:prstGeom prst="straightConnector1">
            <a:avLst/>
          </a:prstGeom>
          <a:ln w="762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9FF8AC0-B71F-4A75-B907-E77CB40B2E39}"/>
              </a:ext>
            </a:extLst>
          </p:cNvPr>
          <p:cNvSpPr txBox="1"/>
          <p:nvPr/>
        </p:nvSpPr>
        <p:spPr>
          <a:xfrm>
            <a:off x="4572000" y="1628800"/>
            <a:ext cx="1129925" cy="369332"/>
          </a:xfrm>
          <a:prstGeom prst="rect">
            <a:avLst/>
          </a:prstGeom>
          <a:noFill/>
        </p:spPr>
        <p:txBody>
          <a:bodyPr wrap="none" rtlCol="0">
            <a:spAutoFit/>
          </a:bodyPr>
          <a:lstStyle/>
          <a:p>
            <a:r>
              <a:rPr lang="fr-FR" dirty="0"/>
              <a:t>height: 50</a:t>
            </a:r>
          </a:p>
        </p:txBody>
      </p:sp>
      <p:sp>
        <p:nvSpPr>
          <p:cNvPr id="12" name="TextBox 11">
            <a:extLst>
              <a:ext uri="{FF2B5EF4-FFF2-40B4-BE49-F238E27FC236}">
                <a16:creationId xmlns:a16="http://schemas.microsoft.com/office/drawing/2014/main" id="{E185A346-3E98-4D03-B013-FCCB40615ECC}"/>
              </a:ext>
            </a:extLst>
          </p:cNvPr>
          <p:cNvSpPr txBox="1"/>
          <p:nvPr/>
        </p:nvSpPr>
        <p:spPr>
          <a:xfrm>
            <a:off x="4644008" y="5661248"/>
            <a:ext cx="1129925" cy="369332"/>
          </a:xfrm>
          <a:prstGeom prst="rect">
            <a:avLst/>
          </a:prstGeom>
          <a:noFill/>
        </p:spPr>
        <p:txBody>
          <a:bodyPr wrap="none" rtlCol="0">
            <a:spAutoFit/>
          </a:bodyPr>
          <a:lstStyle/>
          <a:p>
            <a:r>
              <a:rPr lang="fr-FR" dirty="0"/>
              <a:t>height: 50</a:t>
            </a:r>
          </a:p>
        </p:txBody>
      </p:sp>
      <p:cxnSp>
        <p:nvCxnSpPr>
          <p:cNvPr id="14" name="Straight Arrow Connector 13">
            <a:extLst>
              <a:ext uri="{FF2B5EF4-FFF2-40B4-BE49-F238E27FC236}">
                <a16:creationId xmlns:a16="http://schemas.microsoft.com/office/drawing/2014/main" id="{6E47CDB8-8B80-4CAD-BB66-49AEC4C204BD}"/>
              </a:ext>
            </a:extLst>
          </p:cNvPr>
          <p:cNvCxnSpPr/>
          <p:nvPr/>
        </p:nvCxnSpPr>
        <p:spPr>
          <a:xfrm>
            <a:off x="4644008" y="2348880"/>
            <a:ext cx="0" cy="3148236"/>
          </a:xfrm>
          <a:prstGeom prst="straightConnector1">
            <a:avLst/>
          </a:prstGeom>
          <a:ln w="762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CF9944-9AC6-46C2-914A-E925C93B0D52}"/>
              </a:ext>
            </a:extLst>
          </p:cNvPr>
          <p:cNvSpPr txBox="1"/>
          <p:nvPr/>
        </p:nvSpPr>
        <p:spPr>
          <a:xfrm>
            <a:off x="5004048" y="3717032"/>
            <a:ext cx="751872" cy="369332"/>
          </a:xfrm>
          <a:prstGeom prst="rect">
            <a:avLst/>
          </a:prstGeom>
          <a:noFill/>
        </p:spPr>
        <p:txBody>
          <a:bodyPr wrap="none" rtlCol="0">
            <a:spAutoFit/>
          </a:bodyPr>
          <a:lstStyle/>
          <a:p>
            <a:r>
              <a:rPr lang="fr-FR" dirty="0"/>
              <a:t>flex: 1</a:t>
            </a:r>
          </a:p>
        </p:txBody>
      </p:sp>
      <p:cxnSp>
        <p:nvCxnSpPr>
          <p:cNvPr id="17" name="Straight Arrow Connector 16">
            <a:extLst>
              <a:ext uri="{FF2B5EF4-FFF2-40B4-BE49-F238E27FC236}">
                <a16:creationId xmlns:a16="http://schemas.microsoft.com/office/drawing/2014/main" id="{1BB140A2-4CC0-41CD-A45F-298D33596750}"/>
              </a:ext>
            </a:extLst>
          </p:cNvPr>
          <p:cNvCxnSpPr/>
          <p:nvPr/>
        </p:nvCxnSpPr>
        <p:spPr>
          <a:xfrm>
            <a:off x="6804248" y="1417638"/>
            <a:ext cx="0" cy="4912067"/>
          </a:xfrm>
          <a:prstGeom prst="straightConnector1">
            <a:avLst/>
          </a:prstGeom>
          <a:ln w="762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DB7ABF7-77D9-46AC-B6EE-3D708F7832B6}"/>
              </a:ext>
            </a:extLst>
          </p:cNvPr>
          <p:cNvSpPr txBox="1"/>
          <p:nvPr/>
        </p:nvSpPr>
        <p:spPr>
          <a:xfrm>
            <a:off x="7236296" y="3645024"/>
            <a:ext cx="751872" cy="369332"/>
          </a:xfrm>
          <a:prstGeom prst="rect">
            <a:avLst/>
          </a:prstGeom>
          <a:noFill/>
        </p:spPr>
        <p:txBody>
          <a:bodyPr wrap="none" rtlCol="0">
            <a:spAutoFit/>
          </a:bodyPr>
          <a:lstStyle/>
          <a:p>
            <a:r>
              <a:rPr lang="fr-FR" dirty="0"/>
              <a:t>flex: 1</a:t>
            </a:r>
          </a:p>
        </p:txBody>
      </p:sp>
    </p:spTree>
    <p:extLst>
      <p:ext uri="{BB962C8B-B14F-4D97-AF65-F5344CB8AC3E}">
        <p14:creationId xmlns:p14="http://schemas.microsoft.com/office/powerpoint/2010/main" val="23044181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E3E2F-C2A8-4684-A886-4C4143900BC9}"/>
              </a:ext>
            </a:extLst>
          </p:cNvPr>
          <p:cNvSpPr>
            <a:spLocks noGrp="1"/>
          </p:cNvSpPr>
          <p:nvPr>
            <p:ph type="title"/>
          </p:nvPr>
        </p:nvSpPr>
        <p:spPr/>
        <p:txBody>
          <a:bodyPr>
            <a:normAutofit/>
          </a:bodyPr>
          <a:lstStyle/>
          <a:p>
            <a:r>
              <a:rPr lang="en-US" dirty="0"/>
              <a:t>Styler les composants.</a:t>
            </a:r>
            <a:endParaRPr lang="fr-FR" dirty="0"/>
          </a:p>
        </p:txBody>
      </p:sp>
      <p:sp>
        <p:nvSpPr>
          <p:cNvPr id="3" name="Content Placeholder 2">
            <a:extLst>
              <a:ext uri="{FF2B5EF4-FFF2-40B4-BE49-F238E27FC236}">
                <a16:creationId xmlns:a16="http://schemas.microsoft.com/office/drawing/2014/main" id="{51B25FD9-C2E5-4AB0-A8CD-5FD62AD44DCB}"/>
              </a:ext>
            </a:extLst>
          </p:cNvPr>
          <p:cNvSpPr>
            <a:spLocks noGrp="1"/>
          </p:cNvSpPr>
          <p:nvPr>
            <p:ph idx="1"/>
          </p:nvPr>
        </p:nvSpPr>
        <p:spPr/>
        <p:txBody>
          <a:bodyPr/>
          <a:lstStyle/>
          <a:p>
            <a:r>
              <a:rPr lang="fr-FR" dirty="0"/>
              <a:t>Pour regrouper tout en gardant la vérification du typage dans l’IDE, il est recommandé d’utiliser la formule avec StyleSheet.create()</a:t>
            </a:r>
          </a:p>
        </p:txBody>
      </p:sp>
      <p:sp>
        <p:nvSpPr>
          <p:cNvPr id="4" name="Slide Number Placeholder 3">
            <a:extLst>
              <a:ext uri="{FF2B5EF4-FFF2-40B4-BE49-F238E27FC236}">
                <a16:creationId xmlns:a16="http://schemas.microsoft.com/office/drawing/2014/main" id="{87B61D5E-6241-4B5D-A130-0D339F9F13F7}"/>
              </a:ext>
            </a:extLst>
          </p:cNvPr>
          <p:cNvSpPr>
            <a:spLocks noGrp="1"/>
          </p:cNvSpPr>
          <p:nvPr>
            <p:ph type="sldNum" sz="quarter" idx="12"/>
          </p:nvPr>
        </p:nvSpPr>
        <p:spPr/>
        <p:txBody>
          <a:bodyPr/>
          <a:lstStyle/>
          <a:p>
            <a:fld id="{58C6F86D-B248-40EE-9D98-C59256F51133}" type="slidenum">
              <a:rPr lang="fr-FR" smtClean="0"/>
              <a:t>113</a:t>
            </a:fld>
            <a:endParaRPr lang="fr-FR" dirty="0"/>
          </a:p>
        </p:txBody>
      </p:sp>
      <p:pic>
        <p:nvPicPr>
          <p:cNvPr id="5" name="Picture 4">
            <a:extLst>
              <a:ext uri="{FF2B5EF4-FFF2-40B4-BE49-F238E27FC236}">
                <a16:creationId xmlns:a16="http://schemas.microsoft.com/office/drawing/2014/main" id="{1190B223-42CF-414A-AD20-FBA57524DE39}"/>
              </a:ext>
            </a:extLst>
          </p:cNvPr>
          <p:cNvPicPr>
            <a:picLocks noChangeAspect="1"/>
          </p:cNvPicPr>
          <p:nvPr/>
        </p:nvPicPr>
        <p:blipFill>
          <a:blip r:embed="rId3"/>
          <a:stretch>
            <a:fillRect/>
          </a:stretch>
        </p:blipFill>
        <p:spPr>
          <a:xfrm>
            <a:off x="1835696" y="3284984"/>
            <a:ext cx="5321355" cy="1499245"/>
          </a:xfrm>
          <a:prstGeom prst="rect">
            <a:avLst/>
          </a:prstGeom>
        </p:spPr>
      </p:pic>
      <p:sp>
        <p:nvSpPr>
          <p:cNvPr id="6" name="TextBox 5">
            <a:extLst>
              <a:ext uri="{FF2B5EF4-FFF2-40B4-BE49-F238E27FC236}">
                <a16:creationId xmlns:a16="http://schemas.microsoft.com/office/drawing/2014/main" id="{8956C3CB-F453-4F3C-94FA-7DC0D481D0A7}"/>
              </a:ext>
            </a:extLst>
          </p:cNvPr>
          <p:cNvSpPr txBox="1"/>
          <p:nvPr/>
        </p:nvSpPr>
        <p:spPr>
          <a:xfrm>
            <a:off x="755576" y="5517232"/>
            <a:ext cx="7909345" cy="646331"/>
          </a:xfrm>
          <a:prstGeom prst="rect">
            <a:avLst/>
          </a:prstGeom>
          <a:noFill/>
        </p:spPr>
        <p:txBody>
          <a:bodyPr wrap="none" rtlCol="0">
            <a:spAutoFit/>
          </a:bodyPr>
          <a:lstStyle/>
          <a:p>
            <a:r>
              <a:rPr lang="fr-FR" dirty="0"/>
              <a:t>StyleSheet.create est une fonction « identité » (elle renvoie son propre argument).</a:t>
            </a:r>
          </a:p>
          <a:p>
            <a:r>
              <a:rPr lang="fr-FR" dirty="0"/>
              <a:t>Elle ne sert qu’à faire un contrôle de typage.</a:t>
            </a:r>
          </a:p>
        </p:txBody>
      </p:sp>
    </p:spTree>
    <p:extLst>
      <p:ext uri="{BB962C8B-B14F-4D97-AF65-F5344CB8AC3E}">
        <p14:creationId xmlns:p14="http://schemas.microsoft.com/office/powerpoint/2010/main" val="1497054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D9357-44B9-4254-B5B2-F6D1D9C57466}"/>
              </a:ext>
            </a:extLst>
          </p:cNvPr>
          <p:cNvSpPr>
            <a:spLocks noGrp="1"/>
          </p:cNvSpPr>
          <p:nvPr>
            <p:ph type="title"/>
          </p:nvPr>
        </p:nvSpPr>
        <p:spPr/>
        <p:txBody>
          <a:bodyPr/>
          <a:lstStyle/>
          <a:p>
            <a:r>
              <a:rPr lang="fr-FR" dirty="0"/>
              <a:t>L’attribut style</a:t>
            </a:r>
          </a:p>
        </p:txBody>
      </p:sp>
      <p:sp>
        <p:nvSpPr>
          <p:cNvPr id="3" name="Content Placeholder 2">
            <a:extLst>
              <a:ext uri="{FF2B5EF4-FFF2-40B4-BE49-F238E27FC236}">
                <a16:creationId xmlns:a16="http://schemas.microsoft.com/office/drawing/2014/main" id="{7307D7A4-7737-4293-91AA-1792596365D5}"/>
              </a:ext>
            </a:extLst>
          </p:cNvPr>
          <p:cNvSpPr>
            <a:spLocks noGrp="1"/>
          </p:cNvSpPr>
          <p:nvPr>
            <p:ph idx="1"/>
          </p:nvPr>
        </p:nvSpPr>
        <p:spPr/>
        <p:txBody>
          <a:bodyPr/>
          <a:lstStyle/>
          <a:p>
            <a:r>
              <a:rPr lang="fr-FR" dirty="0"/>
              <a:t>Tous les core composants de React Native comprennent le CSS via l’attribut </a:t>
            </a:r>
            <a:r>
              <a:rPr lang="fr-FR" b="1" dirty="0"/>
              <a:t>style</a:t>
            </a:r>
            <a:r>
              <a:rPr lang="fr-FR" dirty="0"/>
              <a:t>.</a:t>
            </a:r>
          </a:p>
          <a:p>
            <a:r>
              <a:rPr lang="fr-FR" dirty="0"/>
              <a:t>Style peut accepter un objet CSS mais aussi un array d’objets. Les derniers écrasent les premiers.</a:t>
            </a:r>
          </a:p>
        </p:txBody>
      </p:sp>
      <p:sp>
        <p:nvSpPr>
          <p:cNvPr id="4" name="Slide Number Placeholder 3">
            <a:extLst>
              <a:ext uri="{FF2B5EF4-FFF2-40B4-BE49-F238E27FC236}">
                <a16:creationId xmlns:a16="http://schemas.microsoft.com/office/drawing/2014/main" id="{D700189C-72BD-4F91-A703-3F08A7B93B43}"/>
              </a:ext>
            </a:extLst>
          </p:cNvPr>
          <p:cNvSpPr>
            <a:spLocks noGrp="1"/>
          </p:cNvSpPr>
          <p:nvPr>
            <p:ph type="sldNum" sz="quarter" idx="12"/>
          </p:nvPr>
        </p:nvSpPr>
        <p:spPr/>
        <p:txBody>
          <a:bodyPr/>
          <a:lstStyle/>
          <a:p>
            <a:fld id="{58C6F86D-B248-40EE-9D98-C59256F51133}" type="slidenum">
              <a:rPr lang="fr-FR" smtClean="0"/>
              <a:t>114</a:t>
            </a:fld>
            <a:endParaRPr lang="fr-FR" dirty="0"/>
          </a:p>
        </p:txBody>
      </p:sp>
      <p:pic>
        <p:nvPicPr>
          <p:cNvPr id="5" name="Picture 4">
            <a:extLst>
              <a:ext uri="{FF2B5EF4-FFF2-40B4-BE49-F238E27FC236}">
                <a16:creationId xmlns:a16="http://schemas.microsoft.com/office/drawing/2014/main" id="{7EB6321D-5D62-4EE0-B6C3-8FAC595ACE3B}"/>
              </a:ext>
            </a:extLst>
          </p:cNvPr>
          <p:cNvPicPr>
            <a:picLocks noChangeAspect="1"/>
          </p:cNvPicPr>
          <p:nvPr/>
        </p:nvPicPr>
        <p:blipFill>
          <a:blip r:embed="rId2"/>
          <a:stretch>
            <a:fillRect/>
          </a:stretch>
        </p:blipFill>
        <p:spPr>
          <a:xfrm>
            <a:off x="611560" y="4509120"/>
            <a:ext cx="7848872" cy="953041"/>
          </a:xfrm>
          <a:prstGeom prst="rect">
            <a:avLst/>
          </a:prstGeom>
        </p:spPr>
      </p:pic>
    </p:spTree>
    <p:extLst>
      <p:ext uri="{BB962C8B-B14F-4D97-AF65-F5344CB8AC3E}">
        <p14:creationId xmlns:p14="http://schemas.microsoft.com/office/powerpoint/2010/main" val="12196988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168B0-5B20-4A65-8E01-842451EB03E9}"/>
              </a:ext>
            </a:extLst>
          </p:cNvPr>
          <p:cNvSpPr>
            <a:spLocks noGrp="1"/>
          </p:cNvSpPr>
          <p:nvPr>
            <p:ph type="title"/>
          </p:nvPr>
        </p:nvSpPr>
        <p:spPr/>
        <p:txBody>
          <a:bodyPr>
            <a:normAutofit/>
          </a:bodyPr>
          <a:lstStyle/>
          <a:p>
            <a:r>
              <a:rPr lang="fr-FR" dirty="0"/>
              <a:t>Utiliser des composants de la communauté.</a:t>
            </a:r>
          </a:p>
        </p:txBody>
      </p:sp>
      <p:sp>
        <p:nvSpPr>
          <p:cNvPr id="3" name="Content Placeholder 2">
            <a:extLst>
              <a:ext uri="{FF2B5EF4-FFF2-40B4-BE49-F238E27FC236}">
                <a16:creationId xmlns:a16="http://schemas.microsoft.com/office/drawing/2014/main" id="{71930959-B152-4CCE-B410-D3CABEDE6023}"/>
              </a:ext>
            </a:extLst>
          </p:cNvPr>
          <p:cNvSpPr>
            <a:spLocks noGrp="1"/>
          </p:cNvSpPr>
          <p:nvPr>
            <p:ph idx="1"/>
          </p:nvPr>
        </p:nvSpPr>
        <p:spPr/>
        <p:txBody>
          <a:bodyPr/>
          <a:lstStyle/>
          <a:p>
            <a:r>
              <a:rPr lang="fr-FR" dirty="0"/>
              <a:t>Installation : </a:t>
            </a:r>
            <a:r>
              <a:rPr lang="fr-FR" b="1" dirty="0"/>
              <a:t>npm i &lt;librairie&gt;</a:t>
            </a:r>
          </a:p>
          <a:p>
            <a:r>
              <a:rPr lang="en-US" dirty="0"/>
              <a:t>P</a:t>
            </a:r>
            <a:r>
              <a:rPr lang="fr-FR" dirty="0"/>
              <a:t>arfois si la librairie contient du code natif (lié à Android ou iOS) il faut aussi déployer des informations de cette librairies dans les répertoires des projets natifs (iOS et Android)</a:t>
            </a:r>
          </a:p>
          <a:p>
            <a:pPr lvl="1"/>
            <a:r>
              <a:rPr lang="fr-FR" b="1" dirty="0"/>
              <a:t>react-native link &lt;librairie&gt;</a:t>
            </a:r>
          </a:p>
          <a:p>
            <a:r>
              <a:rPr lang="fr-FR" dirty="0"/>
              <a:t>Toujours se reporter à la documentation de la librairie.</a:t>
            </a:r>
          </a:p>
        </p:txBody>
      </p:sp>
      <p:sp>
        <p:nvSpPr>
          <p:cNvPr id="4" name="Slide Number Placeholder 3">
            <a:extLst>
              <a:ext uri="{FF2B5EF4-FFF2-40B4-BE49-F238E27FC236}">
                <a16:creationId xmlns:a16="http://schemas.microsoft.com/office/drawing/2014/main" id="{A8E89301-7329-46D6-895A-20CE7BAA526D}"/>
              </a:ext>
            </a:extLst>
          </p:cNvPr>
          <p:cNvSpPr>
            <a:spLocks noGrp="1"/>
          </p:cNvSpPr>
          <p:nvPr>
            <p:ph type="sldNum" sz="quarter" idx="12"/>
          </p:nvPr>
        </p:nvSpPr>
        <p:spPr/>
        <p:txBody>
          <a:bodyPr/>
          <a:lstStyle/>
          <a:p>
            <a:fld id="{58C6F86D-B248-40EE-9D98-C59256F51133}" type="slidenum">
              <a:rPr lang="fr-FR" smtClean="0"/>
              <a:t>115</a:t>
            </a:fld>
            <a:endParaRPr lang="fr-FR" dirty="0"/>
          </a:p>
        </p:txBody>
      </p:sp>
    </p:spTree>
    <p:extLst>
      <p:ext uri="{BB962C8B-B14F-4D97-AF65-F5344CB8AC3E}">
        <p14:creationId xmlns:p14="http://schemas.microsoft.com/office/powerpoint/2010/main" val="11846945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70D42-42A6-4E45-80A6-E5362FEE280D}"/>
              </a:ext>
            </a:extLst>
          </p:cNvPr>
          <p:cNvSpPr>
            <a:spLocks noGrp="1"/>
          </p:cNvSpPr>
          <p:nvPr>
            <p:ph type="title"/>
          </p:nvPr>
        </p:nvSpPr>
        <p:spPr/>
        <p:txBody>
          <a:bodyPr/>
          <a:lstStyle/>
          <a:p>
            <a:r>
              <a:rPr lang="fr-FR" dirty="0"/>
              <a:t>Exemple : mettre des icônes</a:t>
            </a:r>
          </a:p>
        </p:txBody>
      </p:sp>
      <p:sp>
        <p:nvSpPr>
          <p:cNvPr id="3" name="Content Placeholder 2">
            <a:extLst>
              <a:ext uri="{FF2B5EF4-FFF2-40B4-BE49-F238E27FC236}">
                <a16:creationId xmlns:a16="http://schemas.microsoft.com/office/drawing/2014/main" id="{E1D87D52-DBB4-4804-A218-809E267948F9}"/>
              </a:ext>
            </a:extLst>
          </p:cNvPr>
          <p:cNvSpPr>
            <a:spLocks noGrp="1"/>
          </p:cNvSpPr>
          <p:nvPr>
            <p:ph idx="1"/>
          </p:nvPr>
        </p:nvSpPr>
        <p:spPr>
          <a:xfrm>
            <a:off x="457200" y="1600200"/>
            <a:ext cx="5554960" cy="2620887"/>
          </a:xfrm>
        </p:spPr>
        <p:txBody>
          <a:bodyPr>
            <a:normAutofit fontScale="77500" lnSpcReduction="20000"/>
          </a:bodyPr>
          <a:lstStyle/>
          <a:p>
            <a:r>
              <a:rPr lang="fr-FR" dirty="0"/>
              <a:t>Librairie : </a:t>
            </a:r>
            <a:r>
              <a:rPr lang="fr-FR" dirty="0">
                <a:hlinkClick r:id="rId2"/>
              </a:rPr>
              <a:t>https://reactnativeelements.com/</a:t>
            </a:r>
            <a:endParaRPr lang="fr-FR" dirty="0"/>
          </a:p>
          <a:p>
            <a:r>
              <a:rPr lang="en-US" dirty="0"/>
              <a:t>npm install react-native-elements</a:t>
            </a:r>
          </a:p>
          <a:p>
            <a:r>
              <a:rPr lang="fr-FR" dirty="0"/>
              <a:t>Attention cette librairie a des pairDependancies. Il faut les installer.</a:t>
            </a:r>
          </a:p>
          <a:p>
            <a:r>
              <a:rPr lang="fr-FR" dirty="0"/>
              <a:t>Linker les librairies avec du code natif :</a:t>
            </a:r>
          </a:p>
          <a:p>
            <a:pPr lvl="1"/>
            <a:r>
              <a:rPr lang="en-US" dirty="0"/>
              <a:t>npx react-native link react-native-vector-icons</a:t>
            </a:r>
          </a:p>
          <a:p>
            <a:pPr lvl="1"/>
            <a:r>
              <a:rPr lang="en-US" dirty="0"/>
              <a:t>react-native link react-native-safe-area-context</a:t>
            </a:r>
            <a:endParaRPr lang="fr-FR" dirty="0"/>
          </a:p>
          <a:p>
            <a:endParaRPr lang="fr-FR" dirty="0"/>
          </a:p>
          <a:p>
            <a:pPr lvl="1"/>
            <a:endParaRPr lang="fr-FR" dirty="0"/>
          </a:p>
        </p:txBody>
      </p:sp>
      <p:sp>
        <p:nvSpPr>
          <p:cNvPr id="4" name="Slide Number Placeholder 3">
            <a:extLst>
              <a:ext uri="{FF2B5EF4-FFF2-40B4-BE49-F238E27FC236}">
                <a16:creationId xmlns:a16="http://schemas.microsoft.com/office/drawing/2014/main" id="{AC79EA61-FADD-42B9-96F5-7FE052CC7333}"/>
              </a:ext>
            </a:extLst>
          </p:cNvPr>
          <p:cNvSpPr>
            <a:spLocks noGrp="1"/>
          </p:cNvSpPr>
          <p:nvPr>
            <p:ph type="sldNum" sz="quarter" idx="12"/>
          </p:nvPr>
        </p:nvSpPr>
        <p:spPr/>
        <p:txBody>
          <a:bodyPr/>
          <a:lstStyle/>
          <a:p>
            <a:fld id="{58C6F86D-B248-40EE-9D98-C59256F51133}" type="slidenum">
              <a:rPr lang="fr-FR" smtClean="0"/>
              <a:t>116</a:t>
            </a:fld>
            <a:endParaRPr lang="fr-FR" dirty="0"/>
          </a:p>
        </p:txBody>
      </p:sp>
      <p:pic>
        <p:nvPicPr>
          <p:cNvPr id="5" name="Picture 4">
            <a:extLst>
              <a:ext uri="{FF2B5EF4-FFF2-40B4-BE49-F238E27FC236}">
                <a16:creationId xmlns:a16="http://schemas.microsoft.com/office/drawing/2014/main" id="{137396A7-309E-47F2-8D90-77B39183BAAC}"/>
              </a:ext>
            </a:extLst>
          </p:cNvPr>
          <p:cNvPicPr>
            <a:picLocks noChangeAspect="1"/>
          </p:cNvPicPr>
          <p:nvPr/>
        </p:nvPicPr>
        <p:blipFill>
          <a:blip r:embed="rId3"/>
          <a:stretch>
            <a:fillRect/>
          </a:stretch>
        </p:blipFill>
        <p:spPr>
          <a:xfrm>
            <a:off x="6026229" y="3068960"/>
            <a:ext cx="2970076" cy="499347"/>
          </a:xfrm>
          <a:prstGeom prst="rect">
            <a:avLst/>
          </a:prstGeom>
        </p:spPr>
      </p:pic>
    </p:spTree>
    <p:extLst>
      <p:ext uri="{BB962C8B-B14F-4D97-AF65-F5344CB8AC3E}">
        <p14:creationId xmlns:p14="http://schemas.microsoft.com/office/powerpoint/2010/main" val="1352530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7A7DD-9EAD-400F-A2BE-2DAE3509D7BB}"/>
              </a:ext>
            </a:extLst>
          </p:cNvPr>
          <p:cNvSpPr>
            <a:spLocks noGrp="1"/>
          </p:cNvSpPr>
          <p:nvPr>
            <p:ph type="title"/>
          </p:nvPr>
        </p:nvSpPr>
        <p:spPr/>
        <p:txBody>
          <a:bodyPr/>
          <a:lstStyle/>
          <a:p>
            <a:r>
              <a:rPr lang="fr-FR" dirty="0"/>
              <a:t>Counter : mettre des icônes</a:t>
            </a:r>
          </a:p>
        </p:txBody>
      </p:sp>
      <p:sp>
        <p:nvSpPr>
          <p:cNvPr id="4" name="Slide Number Placeholder 3">
            <a:extLst>
              <a:ext uri="{FF2B5EF4-FFF2-40B4-BE49-F238E27FC236}">
                <a16:creationId xmlns:a16="http://schemas.microsoft.com/office/drawing/2014/main" id="{2DA1A53A-D0B9-4A07-918E-AC6983509212}"/>
              </a:ext>
            </a:extLst>
          </p:cNvPr>
          <p:cNvSpPr>
            <a:spLocks noGrp="1"/>
          </p:cNvSpPr>
          <p:nvPr>
            <p:ph type="sldNum" sz="quarter" idx="12"/>
          </p:nvPr>
        </p:nvSpPr>
        <p:spPr/>
        <p:txBody>
          <a:bodyPr/>
          <a:lstStyle/>
          <a:p>
            <a:fld id="{58C6F86D-B248-40EE-9D98-C59256F51133}" type="slidenum">
              <a:rPr lang="fr-FR" smtClean="0"/>
              <a:t>117</a:t>
            </a:fld>
            <a:endParaRPr lang="fr-FR" dirty="0"/>
          </a:p>
        </p:txBody>
      </p:sp>
      <p:pic>
        <p:nvPicPr>
          <p:cNvPr id="5" name="Picture 4">
            <a:extLst>
              <a:ext uri="{FF2B5EF4-FFF2-40B4-BE49-F238E27FC236}">
                <a16:creationId xmlns:a16="http://schemas.microsoft.com/office/drawing/2014/main" id="{66061382-74C5-4AAB-A3D7-65199B4BFFF0}"/>
              </a:ext>
            </a:extLst>
          </p:cNvPr>
          <p:cNvPicPr>
            <a:picLocks noChangeAspect="1"/>
          </p:cNvPicPr>
          <p:nvPr/>
        </p:nvPicPr>
        <p:blipFill>
          <a:blip r:embed="rId3"/>
          <a:stretch>
            <a:fillRect/>
          </a:stretch>
        </p:blipFill>
        <p:spPr>
          <a:xfrm>
            <a:off x="468854" y="2348880"/>
            <a:ext cx="7928455" cy="3231781"/>
          </a:xfrm>
          <a:prstGeom prst="rect">
            <a:avLst/>
          </a:prstGeom>
        </p:spPr>
      </p:pic>
      <p:sp>
        <p:nvSpPr>
          <p:cNvPr id="6" name="TextBox 5">
            <a:extLst>
              <a:ext uri="{FF2B5EF4-FFF2-40B4-BE49-F238E27FC236}">
                <a16:creationId xmlns:a16="http://schemas.microsoft.com/office/drawing/2014/main" id="{AD8E6FA9-80FD-4120-BD5F-324EFF6C1CD8}"/>
              </a:ext>
            </a:extLst>
          </p:cNvPr>
          <p:cNvSpPr txBox="1"/>
          <p:nvPr/>
        </p:nvSpPr>
        <p:spPr>
          <a:xfrm>
            <a:off x="2771800" y="1628800"/>
            <a:ext cx="2346796" cy="369332"/>
          </a:xfrm>
          <a:prstGeom prst="rect">
            <a:avLst/>
          </a:prstGeom>
          <a:noFill/>
        </p:spPr>
        <p:txBody>
          <a:bodyPr wrap="none" rtlCol="0">
            <a:spAutoFit/>
          </a:bodyPr>
          <a:lstStyle/>
          <a:p>
            <a:r>
              <a:rPr lang="fr-FR" dirty="0"/>
              <a:t>Utiliser la balise &lt;Icon&gt;</a:t>
            </a:r>
          </a:p>
        </p:txBody>
      </p:sp>
    </p:spTree>
    <p:extLst>
      <p:ext uri="{BB962C8B-B14F-4D97-AF65-F5344CB8AC3E}">
        <p14:creationId xmlns:p14="http://schemas.microsoft.com/office/powerpoint/2010/main" val="12341774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F363-FABD-4C90-8057-4F95AF2B144D}"/>
              </a:ext>
            </a:extLst>
          </p:cNvPr>
          <p:cNvSpPr>
            <a:spLocks noGrp="1"/>
          </p:cNvSpPr>
          <p:nvPr>
            <p:ph type="title"/>
          </p:nvPr>
        </p:nvSpPr>
        <p:spPr/>
        <p:txBody>
          <a:bodyPr>
            <a:normAutofit/>
          </a:bodyPr>
          <a:lstStyle/>
          <a:p>
            <a:r>
              <a:rPr lang="fr-FR" dirty="0"/>
              <a:t>Une autre méthode de bouton icone</a:t>
            </a:r>
          </a:p>
        </p:txBody>
      </p:sp>
      <p:sp>
        <p:nvSpPr>
          <p:cNvPr id="4" name="Slide Number Placeholder 3">
            <a:extLst>
              <a:ext uri="{FF2B5EF4-FFF2-40B4-BE49-F238E27FC236}">
                <a16:creationId xmlns:a16="http://schemas.microsoft.com/office/drawing/2014/main" id="{61504BA5-1573-4637-9AAA-39E22F02EF6B}"/>
              </a:ext>
            </a:extLst>
          </p:cNvPr>
          <p:cNvSpPr>
            <a:spLocks noGrp="1"/>
          </p:cNvSpPr>
          <p:nvPr>
            <p:ph type="sldNum" sz="quarter" idx="12"/>
          </p:nvPr>
        </p:nvSpPr>
        <p:spPr/>
        <p:txBody>
          <a:bodyPr/>
          <a:lstStyle/>
          <a:p>
            <a:fld id="{58C6F86D-B248-40EE-9D98-C59256F51133}" type="slidenum">
              <a:rPr lang="fr-FR" smtClean="0"/>
              <a:t>118</a:t>
            </a:fld>
            <a:endParaRPr lang="fr-FR" dirty="0"/>
          </a:p>
        </p:txBody>
      </p:sp>
      <p:pic>
        <p:nvPicPr>
          <p:cNvPr id="5" name="Picture 4">
            <a:extLst>
              <a:ext uri="{FF2B5EF4-FFF2-40B4-BE49-F238E27FC236}">
                <a16:creationId xmlns:a16="http://schemas.microsoft.com/office/drawing/2014/main" id="{635F5D13-CA60-4376-94DF-D399280CBC05}"/>
              </a:ext>
            </a:extLst>
          </p:cNvPr>
          <p:cNvPicPr>
            <a:picLocks noChangeAspect="1"/>
          </p:cNvPicPr>
          <p:nvPr/>
        </p:nvPicPr>
        <p:blipFill>
          <a:blip r:embed="rId2"/>
          <a:stretch>
            <a:fillRect/>
          </a:stretch>
        </p:blipFill>
        <p:spPr>
          <a:xfrm>
            <a:off x="1115616" y="3284984"/>
            <a:ext cx="6588224" cy="2411960"/>
          </a:xfrm>
          <a:prstGeom prst="rect">
            <a:avLst/>
          </a:prstGeom>
        </p:spPr>
      </p:pic>
      <p:pic>
        <p:nvPicPr>
          <p:cNvPr id="6" name="Picture 5">
            <a:extLst>
              <a:ext uri="{FF2B5EF4-FFF2-40B4-BE49-F238E27FC236}">
                <a16:creationId xmlns:a16="http://schemas.microsoft.com/office/drawing/2014/main" id="{BDA2858C-8586-4E62-B178-6940B265FD87}"/>
              </a:ext>
            </a:extLst>
          </p:cNvPr>
          <p:cNvPicPr>
            <a:picLocks noChangeAspect="1"/>
          </p:cNvPicPr>
          <p:nvPr/>
        </p:nvPicPr>
        <p:blipFill>
          <a:blip r:embed="rId3"/>
          <a:stretch>
            <a:fillRect/>
          </a:stretch>
        </p:blipFill>
        <p:spPr>
          <a:xfrm>
            <a:off x="683568" y="1844824"/>
            <a:ext cx="7452320" cy="860979"/>
          </a:xfrm>
          <a:prstGeom prst="rect">
            <a:avLst/>
          </a:prstGeom>
        </p:spPr>
      </p:pic>
    </p:spTree>
    <p:extLst>
      <p:ext uri="{BB962C8B-B14F-4D97-AF65-F5344CB8AC3E}">
        <p14:creationId xmlns:p14="http://schemas.microsoft.com/office/powerpoint/2010/main" val="1364921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A52DC-C49F-4AD4-97C6-4B3DF2A10B56}"/>
              </a:ext>
            </a:extLst>
          </p:cNvPr>
          <p:cNvSpPr>
            <a:spLocks noGrp="1"/>
          </p:cNvSpPr>
          <p:nvPr>
            <p:ph type="title"/>
          </p:nvPr>
        </p:nvSpPr>
        <p:spPr/>
        <p:txBody>
          <a:bodyPr>
            <a:normAutofit/>
          </a:bodyPr>
          <a:lstStyle/>
          <a:p>
            <a:r>
              <a:rPr lang="fr-FR" dirty="0"/>
              <a:t>Exemple d’utilisation de font custom</a:t>
            </a:r>
          </a:p>
        </p:txBody>
      </p:sp>
      <p:sp>
        <p:nvSpPr>
          <p:cNvPr id="3" name="Content Placeholder 2">
            <a:extLst>
              <a:ext uri="{FF2B5EF4-FFF2-40B4-BE49-F238E27FC236}">
                <a16:creationId xmlns:a16="http://schemas.microsoft.com/office/drawing/2014/main" id="{0EBF1B16-FCC4-41A1-A9E2-1B1F1A663C01}"/>
              </a:ext>
            </a:extLst>
          </p:cNvPr>
          <p:cNvSpPr>
            <a:spLocks noGrp="1"/>
          </p:cNvSpPr>
          <p:nvPr>
            <p:ph idx="1"/>
          </p:nvPr>
        </p:nvSpPr>
        <p:spPr>
          <a:xfrm>
            <a:off x="457200" y="1600200"/>
            <a:ext cx="5338936" cy="4853135"/>
          </a:xfrm>
        </p:spPr>
        <p:txBody>
          <a:bodyPr>
            <a:normAutofit/>
          </a:bodyPr>
          <a:lstStyle/>
          <a:p>
            <a:r>
              <a:rPr lang="fr-FR" dirty="0"/>
              <a:t>faire une fonte avec le site </a:t>
            </a:r>
            <a:r>
              <a:rPr lang="fr-FR" dirty="0">
                <a:hlinkClick r:id="rId3"/>
              </a:rPr>
              <a:t>https://fontello.com/</a:t>
            </a:r>
            <a:endParaRPr lang="fr-FR" dirty="0"/>
          </a:p>
          <a:p>
            <a:r>
              <a:rPr lang="fr-FR" dirty="0"/>
              <a:t>Mettre le fichier fontello.ttf dans le répertoire d’android</a:t>
            </a:r>
          </a:p>
          <a:p>
            <a:r>
              <a:rPr lang="fr-FR" dirty="0"/>
              <a:t>Copier toute la fonte dans src/asset</a:t>
            </a:r>
          </a:p>
          <a:p>
            <a:r>
              <a:rPr lang="fr-FR" dirty="0"/>
              <a:t>Créer le fichier Icon.tsx</a:t>
            </a:r>
          </a:p>
          <a:p>
            <a:r>
              <a:rPr lang="fr-FR" dirty="0"/>
              <a:t>L’utiliser </a:t>
            </a:r>
          </a:p>
          <a:p>
            <a:endParaRPr lang="fr-FR" dirty="0"/>
          </a:p>
          <a:p>
            <a:endParaRPr lang="fr-FR" dirty="0"/>
          </a:p>
          <a:p>
            <a:endParaRPr lang="fr-FR" dirty="0"/>
          </a:p>
        </p:txBody>
      </p:sp>
      <p:sp>
        <p:nvSpPr>
          <p:cNvPr id="4" name="Slide Number Placeholder 3">
            <a:extLst>
              <a:ext uri="{FF2B5EF4-FFF2-40B4-BE49-F238E27FC236}">
                <a16:creationId xmlns:a16="http://schemas.microsoft.com/office/drawing/2014/main" id="{CA6FBB63-A582-4649-BCF8-8F1805B7C90F}"/>
              </a:ext>
            </a:extLst>
          </p:cNvPr>
          <p:cNvSpPr>
            <a:spLocks noGrp="1"/>
          </p:cNvSpPr>
          <p:nvPr>
            <p:ph type="sldNum" sz="quarter" idx="12"/>
          </p:nvPr>
        </p:nvSpPr>
        <p:spPr/>
        <p:txBody>
          <a:bodyPr/>
          <a:lstStyle/>
          <a:p>
            <a:fld id="{58C6F86D-B248-40EE-9D98-C59256F51133}" type="slidenum">
              <a:rPr lang="fr-FR" smtClean="0"/>
              <a:t>119</a:t>
            </a:fld>
            <a:endParaRPr lang="fr-FR" dirty="0"/>
          </a:p>
        </p:txBody>
      </p:sp>
      <p:pic>
        <p:nvPicPr>
          <p:cNvPr id="5" name="Picture 4">
            <a:extLst>
              <a:ext uri="{FF2B5EF4-FFF2-40B4-BE49-F238E27FC236}">
                <a16:creationId xmlns:a16="http://schemas.microsoft.com/office/drawing/2014/main" id="{00C949FF-7E8C-47A3-8498-BCF6FD2960D2}"/>
              </a:ext>
            </a:extLst>
          </p:cNvPr>
          <p:cNvPicPr>
            <a:picLocks noChangeAspect="1"/>
          </p:cNvPicPr>
          <p:nvPr/>
        </p:nvPicPr>
        <p:blipFill>
          <a:blip r:embed="rId4"/>
          <a:stretch>
            <a:fillRect/>
          </a:stretch>
        </p:blipFill>
        <p:spPr>
          <a:xfrm>
            <a:off x="5724128" y="2852936"/>
            <a:ext cx="3328417" cy="536090"/>
          </a:xfrm>
          <a:prstGeom prst="rect">
            <a:avLst/>
          </a:prstGeom>
        </p:spPr>
      </p:pic>
      <p:pic>
        <p:nvPicPr>
          <p:cNvPr id="6" name="Picture 5">
            <a:extLst>
              <a:ext uri="{FF2B5EF4-FFF2-40B4-BE49-F238E27FC236}">
                <a16:creationId xmlns:a16="http://schemas.microsoft.com/office/drawing/2014/main" id="{6032F3F8-7FC7-4564-8191-871E72940918}"/>
              </a:ext>
            </a:extLst>
          </p:cNvPr>
          <p:cNvPicPr>
            <a:picLocks noChangeAspect="1"/>
          </p:cNvPicPr>
          <p:nvPr/>
        </p:nvPicPr>
        <p:blipFill>
          <a:blip r:embed="rId5"/>
          <a:stretch>
            <a:fillRect/>
          </a:stretch>
        </p:blipFill>
        <p:spPr>
          <a:xfrm>
            <a:off x="3635896" y="5330523"/>
            <a:ext cx="5292080" cy="1025827"/>
          </a:xfrm>
          <a:prstGeom prst="rect">
            <a:avLst/>
          </a:prstGeom>
        </p:spPr>
      </p:pic>
    </p:spTree>
    <p:extLst>
      <p:ext uri="{BB962C8B-B14F-4D97-AF65-F5344CB8AC3E}">
        <p14:creationId xmlns:p14="http://schemas.microsoft.com/office/powerpoint/2010/main" val="4091336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D2EDC-480A-44A5-8824-7E5E5F8287A9}"/>
              </a:ext>
            </a:extLst>
          </p:cNvPr>
          <p:cNvSpPr>
            <a:spLocks noGrp="1"/>
          </p:cNvSpPr>
          <p:nvPr>
            <p:ph type="title"/>
          </p:nvPr>
        </p:nvSpPr>
        <p:spPr/>
        <p:txBody>
          <a:bodyPr/>
          <a:lstStyle/>
          <a:p>
            <a:r>
              <a:rPr lang="fr-FR" dirty="0"/>
              <a:t>Apport ES6</a:t>
            </a:r>
          </a:p>
        </p:txBody>
      </p:sp>
      <p:sp>
        <p:nvSpPr>
          <p:cNvPr id="3" name="Content Placeholder 2">
            <a:extLst>
              <a:ext uri="{FF2B5EF4-FFF2-40B4-BE49-F238E27FC236}">
                <a16:creationId xmlns:a16="http://schemas.microsoft.com/office/drawing/2014/main" id="{FD90A9FB-3CAE-4F00-847A-827D2DCCEA6B}"/>
              </a:ext>
            </a:extLst>
          </p:cNvPr>
          <p:cNvSpPr>
            <a:spLocks noGrp="1"/>
          </p:cNvSpPr>
          <p:nvPr>
            <p:ph idx="1"/>
          </p:nvPr>
        </p:nvSpPr>
        <p:spPr/>
        <p:txBody>
          <a:bodyPr/>
          <a:lstStyle/>
          <a:p>
            <a:r>
              <a:rPr lang="fr-FR" dirty="0"/>
              <a:t>module (import/export)</a:t>
            </a:r>
          </a:p>
          <a:p>
            <a:r>
              <a:rPr lang="fr-FR" dirty="0"/>
              <a:t>let/const (</a:t>
            </a:r>
            <a:r>
              <a:rPr lang="fr-FR" strike="sngStrike" dirty="0"/>
              <a:t>var</a:t>
            </a:r>
            <a:r>
              <a:rPr lang="fr-FR" dirty="0"/>
              <a:t>)</a:t>
            </a:r>
          </a:p>
          <a:p>
            <a:r>
              <a:rPr lang="fr-FR" dirty="0"/>
              <a:t>arrow function</a:t>
            </a:r>
          </a:p>
          <a:p>
            <a:r>
              <a:rPr lang="fr-FR" dirty="0"/>
              <a:t>Notation de classe et héritage</a:t>
            </a:r>
          </a:p>
          <a:p>
            <a:r>
              <a:rPr lang="fr-FR" dirty="0"/>
              <a:t>Promise native + notation async/await en ES8</a:t>
            </a:r>
          </a:p>
          <a:p>
            <a:endParaRPr lang="fr-FR" dirty="0"/>
          </a:p>
        </p:txBody>
      </p:sp>
      <p:sp>
        <p:nvSpPr>
          <p:cNvPr id="4" name="Slide Number Placeholder 3">
            <a:extLst>
              <a:ext uri="{FF2B5EF4-FFF2-40B4-BE49-F238E27FC236}">
                <a16:creationId xmlns:a16="http://schemas.microsoft.com/office/drawing/2014/main" id="{A92A9099-3312-45E1-98B8-F85CFD7FDD99}"/>
              </a:ext>
            </a:extLst>
          </p:cNvPr>
          <p:cNvSpPr>
            <a:spLocks noGrp="1"/>
          </p:cNvSpPr>
          <p:nvPr>
            <p:ph type="sldNum" sz="quarter" idx="12"/>
          </p:nvPr>
        </p:nvSpPr>
        <p:spPr/>
        <p:txBody>
          <a:bodyPr/>
          <a:lstStyle/>
          <a:p>
            <a:fld id="{58C6F86D-B248-40EE-9D98-C59256F51133}" type="slidenum">
              <a:rPr lang="fr-FR" smtClean="0"/>
              <a:t>12</a:t>
            </a:fld>
            <a:endParaRPr lang="fr-FR" dirty="0"/>
          </a:p>
        </p:txBody>
      </p:sp>
      <p:pic>
        <p:nvPicPr>
          <p:cNvPr id="2050" name="Picture 2" descr="ES6-ecmascript6-logo – Devacron.com">
            <a:extLst>
              <a:ext uri="{FF2B5EF4-FFF2-40B4-BE49-F238E27FC236}">
                <a16:creationId xmlns:a16="http://schemas.microsoft.com/office/drawing/2014/main" id="{4A16A716-B46E-4483-A17D-20972FC9CA2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0738" y="4653136"/>
            <a:ext cx="2255912" cy="1445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3804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80A64-43E3-4E10-9FE8-A7B99781A8E7}"/>
              </a:ext>
            </a:extLst>
          </p:cNvPr>
          <p:cNvSpPr>
            <a:spLocks noGrp="1"/>
          </p:cNvSpPr>
          <p:nvPr>
            <p:ph type="title"/>
          </p:nvPr>
        </p:nvSpPr>
        <p:spPr/>
        <p:txBody>
          <a:bodyPr>
            <a:normAutofit/>
          </a:bodyPr>
          <a:lstStyle/>
          <a:p>
            <a:r>
              <a:rPr lang="fr-FR" dirty="0"/>
              <a:t>Les différentes solutions de navigation entre les pages.</a:t>
            </a:r>
          </a:p>
        </p:txBody>
      </p:sp>
      <p:sp>
        <p:nvSpPr>
          <p:cNvPr id="3" name="Content Placeholder 2">
            <a:extLst>
              <a:ext uri="{FF2B5EF4-FFF2-40B4-BE49-F238E27FC236}">
                <a16:creationId xmlns:a16="http://schemas.microsoft.com/office/drawing/2014/main" id="{A0F9E99A-0F70-4B34-9964-00E7F92E7FD6}"/>
              </a:ext>
            </a:extLst>
          </p:cNvPr>
          <p:cNvSpPr>
            <a:spLocks noGrp="1"/>
          </p:cNvSpPr>
          <p:nvPr>
            <p:ph idx="1"/>
          </p:nvPr>
        </p:nvSpPr>
        <p:spPr/>
        <p:txBody>
          <a:bodyPr/>
          <a:lstStyle/>
          <a:p>
            <a:r>
              <a:rPr lang="fr-FR" dirty="0"/>
              <a:t>react navigation : 22k sur Github</a:t>
            </a:r>
          </a:p>
          <a:p>
            <a:pPr lvl="1"/>
            <a:r>
              <a:rPr lang="fr-FR" dirty="0"/>
              <a:t>promu par l’équipe de react native</a:t>
            </a:r>
          </a:p>
          <a:p>
            <a:pPr lvl="1"/>
            <a:r>
              <a:rPr lang="en-US" dirty="0"/>
              <a:t>e</a:t>
            </a:r>
            <a:r>
              <a:rPr lang="fr-FR" dirty="0"/>
              <a:t>sprit d’application mobile (la librairie prend le pas sur le design)</a:t>
            </a:r>
          </a:p>
          <a:p>
            <a:r>
              <a:rPr lang="fr-FR" dirty="0"/>
              <a:t>react router (for native) : 45k sur Github</a:t>
            </a:r>
          </a:p>
          <a:p>
            <a:pPr lvl="1"/>
            <a:r>
              <a:rPr lang="fr-FR" dirty="0"/>
              <a:t>marche de la même manière que le react router traditionnel</a:t>
            </a:r>
          </a:p>
        </p:txBody>
      </p:sp>
      <p:sp>
        <p:nvSpPr>
          <p:cNvPr id="4" name="Slide Number Placeholder 3">
            <a:extLst>
              <a:ext uri="{FF2B5EF4-FFF2-40B4-BE49-F238E27FC236}">
                <a16:creationId xmlns:a16="http://schemas.microsoft.com/office/drawing/2014/main" id="{A1612CA8-F39A-41F5-AC3B-3F72E190886E}"/>
              </a:ext>
            </a:extLst>
          </p:cNvPr>
          <p:cNvSpPr>
            <a:spLocks noGrp="1"/>
          </p:cNvSpPr>
          <p:nvPr>
            <p:ph type="sldNum" sz="quarter" idx="12"/>
          </p:nvPr>
        </p:nvSpPr>
        <p:spPr/>
        <p:txBody>
          <a:bodyPr/>
          <a:lstStyle/>
          <a:p>
            <a:fld id="{58C6F86D-B248-40EE-9D98-C59256F51133}" type="slidenum">
              <a:rPr lang="fr-FR" smtClean="0"/>
              <a:t>120</a:t>
            </a:fld>
            <a:endParaRPr lang="fr-FR" dirty="0"/>
          </a:p>
        </p:txBody>
      </p:sp>
    </p:spTree>
    <p:extLst>
      <p:ext uri="{BB962C8B-B14F-4D97-AF65-F5344CB8AC3E}">
        <p14:creationId xmlns:p14="http://schemas.microsoft.com/office/powerpoint/2010/main" val="13056419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AE75B-9605-4988-A95B-8C921E725F6F}"/>
              </a:ext>
            </a:extLst>
          </p:cNvPr>
          <p:cNvSpPr>
            <a:spLocks noGrp="1"/>
          </p:cNvSpPr>
          <p:nvPr>
            <p:ph type="title"/>
          </p:nvPr>
        </p:nvSpPr>
        <p:spPr/>
        <p:txBody>
          <a:bodyPr/>
          <a:lstStyle/>
          <a:p>
            <a:r>
              <a:rPr lang="fr-FR" dirty="0"/>
              <a:t>React Navigation</a:t>
            </a:r>
          </a:p>
        </p:txBody>
      </p:sp>
      <p:sp>
        <p:nvSpPr>
          <p:cNvPr id="4" name="Slide Number Placeholder 3">
            <a:extLst>
              <a:ext uri="{FF2B5EF4-FFF2-40B4-BE49-F238E27FC236}">
                <a16:creationId xmlns:a16="http://schemas.microsoft.com/office/drawing/2014/main" id="{95AB96AC-7A95-4358-83D2-AE43F80FB3E1}"/>
              </a:ext>
            </a:extLst>
          </p:cNvPr>
          <p:cNvSpPr>
            <a:spLocks noGrp="1"/>
          </p:cNvSpPr>
          <p:nvPr>
            <p:ph type="sldNum" sz="quarter" idx="12"/>
          </p:nvPr>
        </p:nvSpPr>
        <p:spPr/>
        <p:txBody>
          <a:bodyPr/>
          <a:lstStyle/>
          <a:p>
            <a:fld id="{58C6F86D-B248-40EE-9D98-C59256F51133}" type="slidenum">
              <a:rPr lang="fr-FR" smtClean="0"/>
              <a:t>121</a:t>
            </a:fld>
            <a:endParaRPr lang="fr-FR" dirty="0"/>
          </a:p>
        </p:txBody>
      </p:sp>
      <p:pic>
        <p:nvPicPr>
          <p:cNvPr id="5" name="Picture 4">
            <a:extLst>
              <a:ext uri="{FF2B5EF4-FFF2-40B4-BE49-F238E27FC236}">
                <a16:creationId xmlns:a16="http://schemas.microsoft.com/office/drawing/2014/main" id="{826B1A0C-F14E-472D-949C-4CBAAAF254C9}"/>
              </a:ext>
            </a:extLst>
          </p:cNvPr>
          <p:cNvPicPr>
            <a:picLocks noChangeAspect="1"/>
          </p:cNvPicPr>
          <p:nvPr/>
        </p:nvPicPr>
        <p:blipFill>
          <a:blip r:embed="rId3"/>
          <a:stretch>
            <a:fillRect/>
          </a:stretch>
        </p:blipFill>
        <p:spPr>
          <a:xfrm>
            <a:off x="813845" y="1905544"/>
            <a:ext cx="7740352" cy="335171"/>
          </a:xfrm>
          <a:prstGeom prst="rect">
            <a:avLst/>
          </a:prstGeom>
        </p:spPr>
      </p:pic>
      <p:pic>
        <p:nvPicPr>
          <p:cNvPr id="6" name="Picture 5">
            <a:extLst>
              <a:ext uri="{FF2B5EF4-FFF2-40B4-BE49-F238E27FC236}">
                <a16:creationId xmlns:a16="http://schemas.microsoft.com/office/drawing/2014/main" id="{A820A515-9FE5-4386-BA40-03A936009D6F}"/>
              </a:ext>
            </a:extLst>
          </p:cNvPr>
          <p:cNvPicPr>
            <a:picLocks noChangeAspect="1"/>
          </p:cNvPicPr>
          <p:nvPr/>
        </p:nvPicPr>
        <p:blipFill>
          <a:blip r:embed="rId4"/>
          <a:stretch>
            <a:fillRect/>
          </a:stretch>
        </p:blipFill>
        <p:spPr>
          <a:xfrm>
            <a:off x="826442" y="1560732"/>
            <a:ext cx="7380312" cy="309697"/>
          </a:xfrm>
          <a:prstGeom prst="rect">
            <a:avLst/>
          </a:prstGeom>
        </p:spPr>
      </p:pic>
      <p:sp>
        <p:nvSpPr>
          <p:cNvPr id="7" name="TextBox 6">
            <a:extLst>
              <a:ext uri="{FF2B5EF4-FFF2-40B4-BE49-F238E27FC236}">
                <a16:creationId xmlns:a16="http://schemas.microsoft.com/office/drawing/2014/main" id="{E6931CA3-3257-4351-8EC2-F4957211753B}"/>
              </a:ext>
            </a:extLst>
          </p:cNvPr>
          <p:cNvSpPr txBox="1"/>
          <p:nvPr/>
        </p:nvSpPr>
        <p:spPr>
          <a:xfrm>
            <a:off x="107504" y="1156285"/>
            <a:ext cx="2545120" cy="369332"/>
          </a:xfrm>
          <a:prstGeom prst="rect">
            <a:avLst/>
          </a:prstGeom>
          <a:noFill/>
        </p:spPr>
        <p:txBody>
          <a:bodyPr wrap="none" rtlCol="0">
            <a:spAutoFit/>
          </a:bodyPr>
          <a:lstStyle/>
          <a:p>
            <a:r>
              <a:rPr lang="fr-FR" b="1" dirty="0"/>
              <a:t>Installation de librairies :</a:t>
            </a:r>
          </a:p>
        </p:txBody>
      </p:sp>
      <p:sp>
        <p:nvSpPr>
          <p:cNvPr id="8" name="TextBox 7">
            <a:extLst>
              <a:ext uri="{FF2B5EF4-FFF2-40B4-BE49-F238E27FC236}">
                <a16:creationId xmlns:a16="http://schemas.microsoft.com/office/drawing/2014/main" id="{7A30D177-5C5C-439E-B82D-1F96600415D2}"/>
              </a:ext>
            </a:extLst>
          </p:cNvPr>
          <p:cNvSpPr txBox="1"/>
          <p:nvPr/>
        </p:nvSpPr>
        <p:spPr>
          <a:xfrm>
            <a:off x="87674" y="2348646"/>
            <a:ext cx="8662179" cy="646331"/>
          </a:xfrm>
          <a:prstGeom prst="rect">
            <a:avLst/>
          </a:prstGeom>
          <a:noFill/>
        </p:spPr>
        <p:txBody>
          <a:bodyPr wrap="none" rtlCol="0">
            <a:spAutoFit/>
          </a:bodyPr>
          <a:lstStyle/>
          <a:p>
            <a:r>
              <a:rPr lang="fr-FR" dirty="0"/>
              <a:t>Attention si vous avez un JDK version 8, ca va pas le faire. De même si vous avez un JDK 17.</a:t>
            </a:r>
          </a:p>
          <a:p>
            <a:r>
              <a:rPr lang="fr-FR" dirty="0"/>
              <a:t>Non il faut vraiment un </a:t>
            </a:r>
            <a:r>
              <a:rPr lang="fr-FR" b="1" dirty="0"/>
              <a:t>JDK version 11 </a:t>
            </a:r>
            <a:r>
              <a:rPr lang="fr-FR" dirty="0"/>
              <a:t>(comme c’est marqué dans la doc de react native)</a:t>
            </a:r>
          </a:p>
        </p:txBody>
      </p:sp>
      <p:pic>
        <p:nvPicPr>
          <p:cNvPr id="9" name="Picture 8">
            <a:extLst>
              <a:ext uri="{FF2B5EF4-FFF2-40B4-BE49-F238E27FC236}">
                <a16:creationId xmlns:a16="http://schemas.microsoft.com/office/drawing/2014/main" id="{EA141552-4284-460F-BD51-A3A8753D68D1}"/>
              </a:ext>
            </a:extLst>
          </p:cNvPr>
          <p:cNvPicPr>
            <a:picLocks noChangeAspect="1"/>
          </p:cNvPicPr>
          <p:nvPr/>
        </p:nvPicPr>
        <p:blipFill>
          <a:blip r:embed="rId5"/>
          <a:stretch>
            <a:fillRect/>
          </a:stretch>
        </p:blipFill>
        <p:spPr>
          <a:xfrm>
            <a:off x="2882462" y="3008526"/>
            <a:ext cx="3603118" cy="3726929"/>
          </a:xfrm>
          <a:prstGeom prst="rect">
            <a:avLst/>
          </a:prstGeom>
        </p:spPr>
      </p:pic>
    </p:spTree>
    <p:extLst>
      <p:ext uri="{BB962C8B-B14F-4D97-AF65-F5344CB8AC3E}">
        <p14:creationId xmlns:p14="http://schemas.microsoft.com/office/powerpoint/2010/main" val="19180036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D8911-4A0B-4E90-9244-11419A6F0854}"/>
              </a:ext>
            </a:extLst>
          </p:cNvPr>
          <p:cNvSpPr>
            <a:spLocks noGrp="1"/>
          </p:cNvSpPr>
          <p:nvPr>
            <p:ph type="title"/>
          </p:nvPr>
        </p:nvSpPr>
        <p:spPr/>
        <p:txBody>
          <a:bodyPr/>
          <a:lstStyle/>
          <a:p>
            <a:r>
              <a:rPr lang="fr-FR" dirty="0"/>
              <a:t>Installation de react navigation</a:t>
            </a:r>
          </a:p>
        </p:txBody>
      </p:sp>
      <p:sp>
        <p:nvSpPr>
          <p:cNvPr id="3" name="Content Placeholder 2">
            <a:extLst>
              <a:ext uri="{FF2B5EF4-FFF2-40B4-BE49-F238E27FC236}">
                <a16:creationId xmlns:a16="http://schemas.microsoft.com/office/drawing/2014/main" id="{685B1D10-020E-4193-BBD0-FBE6DD17DD7A}"/>
              </a:ext>
            </a:extLst>
          </p:cNvPr>
          <p:cNvSpPr>
            <a:spLocks noGrp="1"/>
          </p:cNvSpPr>
          <p:nvPr>
            <p:ph idx="1"/>
          </p:nvPr>
        </p:nvSpPr>
        <p:spPr/>
        <p:txBody>
          <a:bodyPr/>
          <a:lstStyle/>
          <a:p>
            <a:r>
              <a:rPr lang="fr-FR" dirty="0"/>
              <a:t>Ne pas oublier de modifier le fichier MainActivity.java</a:t>
            </a:r>
          </a:p>
          <a:p>
            <a:r>
              <a:rPr lang="fr-FR" dirty="0"/>
              <a:t>Voir détails à : </a:t>
            </a:r>
            <a:r>
              <a:rPr lang="fr-FR" dirty="0">
                <a:hlinkClick r:id="rId2"/>
              </a:rPr>
              <a:t>https://reactnavigation.org/docs/getting-started</a:t>
            </a:r>
            <a:endParaRPr lang="fr-FR" dirty="0"/>
          </a:p>
          <a:p>
            <a:pPr marL="0" indent="0">
              <a:buNone/>
            </a:pPr>
            <a:endParaRPr lang="fr-FR" dirty="0"/>
          </a:p>
          <a:p>
            <a:r>
              <a:rPr lang="fr-FR" dirty="0"/>
              <a:t>Tips : le faire avec Android Studio.</a:t>
            </a:r>
          </a:p>
          <a:p>
            <a:pPr lvl="1"/>
            <a:r>
              <a:rPr lang="fr-FR" dirty="0"/>
              <a:t>Formatter le fichier avec CTRL+ALT+L</a:t>
            </a:r>
          </a:p>
          <a:p>
            <a:pPr lvl="1"/>
            <a:endParaRPr lang="fr-FR" dirty="0"/>
          </a:p>
        </p:txBody>
      </p:sp>
      <p:sp>
        <p:nvSpPr>
          <p:cNvPr id="4" name="Slide Number Placeholder 3">
            <a:extLst>
              <a:ext uri="{FF2B5EF4-FFF2-40B4-BE49-F238E27FC236}">
                <a16:creationId xmlns:a16="http://schemas.microsoft.com/office/drawing/2014/main" id="{B10D0235-2DA5-4A7D-87EB-40F9D9D1341A}"/>
              </a:ext>
            </a:extLst>
          </p:cNvPr>
          <p:cNvSpPr>
            <a:spLocks noGrp="1"/>
          </p:cNvSpPr>
          <p:nvPr>
            <p:ph type="sldNum" sz="quarter" idx="12"/>
          </p:nvPr>
        </p:nvSpPr>
        <p:spPr/>
        <p:txBody>
          <a:bodyPr/>
          <a:lstStyle/>
          <a:p>
            <a:fld id="{58C6F86D-B248-40EE-9D98-C59256F51133}" type="slidenum">
              <a:rPr lang="fr-FR" smtClean="0"/>
              <a:t>122</a:t>
            </a:fld>
            <a:endParaRPr lang="fr-FR" dirty="0"/>
          </a:p>
        </p:txBody>
      </p:sp>
    </p:spTree>
    <p:extLst>
      <p:ext uri="{BB962C8B-B14F-4D97-AF65-F5344CB8AC3E}">
        <p14:creationId xmlns:p14="http://schemas.microsoft.com/office/powerpoint/2010/main" val="20300842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AE3DD-E0CB-4830-82D4-FD387E567DFD}"/>
              </a:ext>
            </a:extLst>
          </p:cNvPr>
          <p:cNvSpPr>
            <a:spLocks noGrp="1"/>
          </p:cNvSpPr>
          <p:nvPr>
            <p:ph type="title"/>
          </p:nvPr>
        </p:nvSpPr>
        <p:spPr/>
        <p:txBody>
          <a:bodyPr/>
          <a:lstStyle/>
          <a:p>
            <a:r>
              <a:rPr lang="fr-FR" dirty="0"/>
              <a:t>Composant avancés</a:t>
            </a:r>
          </a:p>
        </p:txBody>
      </p:sp>
      <p:sp>
        <p:nvSpPr>
          <p:cNvPr id="4" name="Slide Number Placeholder 3">
            <a:extLst>
              <a:ext uri="{FF2B5EF4-FFF2-40B4-BE49-F238E27FC236}">
                <a16:creationId xmlns:a16="http://schemas.microsoft.com/office/drawing/2014/main" id="{62BF4891-FFE7-451E-BBC0-55ABE401BF6B}"/>
              </a:ext>
            </a:extLst>
          </p:cNvPr>
          <p:cNvSpPr>
            <a:spLocks noGrp="1"/>
          </p:cNvSpPr>
          <p:nvPr>
            <p:ph type="sldNum" sz="quarter" idx="12"/>
          </p:nvPr>
        </p:nvSpPr>
        <p:spPr/>
        <p:txBody>
          <a:bodyPr/>
          <a:lstStyle/>
          <a:p>
            <a:fld id="{58C6F86D-B248-40EE-9D98-C59256F51133}" type="slidenum">
              <a:rPr lang="fr-FR" smtClean="0"/>
              <a:t>123</a:t>
            </a:fld>
            <a:endParaRPr lang="fr-FR" dirty="0"/>
          </a:p>
        </p:txBody>
      </p:sp>
      <p:pic>
        <p:nvPicPr>
          <p:cNvPr id="5" name="Picture 4">
            <a:extLst>
              <a:ext uri="{FF2B5EF4-FFF2-40B4-BE49-F238E27FC236}">
                <a16:creationId xmlns:a16="http://schemas.microsoft.com/office/drawing/2014/main" id="{E9422BDC-0E61-4F8E-9D8C-71532E0E7194}"/>
              </a:ext>
            </a:extLst>
          </p:cNvPr>
          <p:cNvPicPr>
            <a:picLocks noChangeAspect="1"/>
          </p:cNvPicPr>
          <p:nvPr/>
        </p:nvPicPr>
        <p:blipFill>
          <a:blip r:embed="rId2"/>
          <a:stretch>
            <a:fillRect/>
          </a:stretch>
        </p:blipFill>
        <p:spPr>
          <a:xfrm>
            <a:off x="5940152" y="1916832"/>
            <a:ext cx="2096180" cy="3861048"/>
          </a:xfrm>
          <a:prstGeom prst="rect">
            <a:avLst/>
          </a:prstGeom>
        </p:spPr>
      </p:pic>
      <p:cxnSp>
        <p:nvCxnSpPr>
          <p:cNvPr id="7" name="Straight Arrow Connector 6">
            <a:extLst>
              <a:ext uri="{FF2B5EF4-FFF2-40B4-BE49-F238E27FC236}">
                <a16:creationId xmlns:a16="http://schemas.microsoft.com/office/drawing/2014/main" id="{D15214B8-C35B-416C-A021-EFDBE30B05F0}"/>
              </a:ext>
            </a:extLst>
          </p:cNvPr>
          <p:cNvCxnSpPr/>
          <p:nvPr/>
        </p:nvCxnSpPr>
        <p:spPr>
          <a:xfrm>
            <a:off x="3275856" y="2348880"/>
            <a:ext cx="2664296" cy="144016"/>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B12571F-D20D-4445-BD0C-77C7862149C4}"/>
              </a:ext>
            </a:extLst>
          </p:cNvPr>
          <p:cNvCxnSpPr/>
          <p:nvPr/>
        </p:nvCxnSpPr>
        <p:spPr>
          <a:xfrm flipV="1">
            <a:off x="3563888" y="2708920"/>
            <a:ext cx="2448272" cy="864096"/>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DB16C55-B1D5-43FD-84D9-0F4DAF4EB282}"/>
              </a:ext>
            </a:extLst>
          </p:cNvPr>
          <p:cNvSpPr txBox="1"/>
          <p:nvPr/>
        </p:nvSpPr>
        <p:spPr>
          <a:xfrm>
            <a:off x="1287106" y="2151742"/>
            <a:ext cx="1916743" cy="369332"/>
          </a:xfrm>
          <a:prstGeom prst="rect">
            <a:avLst/>
          </a:prstGeom>
          <a:noFill/>
        </p:spPr>
        <p:txBody>
          <a:bodyPr wrap="none" rtlCol="0">
            <a:spAutoFit/>
          </a:bodyPr>
          <a:lstStyle/>
          <a:p>
            <a:r>
              <a:rPr lang="fr-FR" dirty="0"/>
              <a:t>répertoire android</a:t>
            </a:r>
          </a:p>
        </p:txBody>
      </p:sp>
      <p:sp>
        <p:nvSpPr>
          <p:cNvPr id="11" name="TextBox 10">
            <a:extLst>
              <a:ext uri="{FF2B5EF4-FFF2-40B4-BE49-F238E27FC236}">
                <a16:creationId xmlns:a16="http://schemas.microsoft.com/office/drawing/2014/main" id="{E3B7C280-80FA-4744-9FE5-6B722DD5A94A}"/>
              </a:ext>
            </a:extLst>
          </p:cNvPr>
          <p:cNvSpPr txBox="1"/>
          <p:nvPr/>
        </p:nvSpPr>
        <p:spPr>
          <a:xfrm>
            <a:off x="1979712" y="3350228"/>
            <a:ext cx="1453988" cy="369332"/>
          </a:xfrm>
          <a:prstGeom prst="rect">
            <a:avLst/>
          </a:prstGeom>
          <a:noFill/>
        </p:spPr>
        <p:txBody>
          <a:bodyPr wrap="none" rtlCol="0">
            <a:spAutoFit/>
          </a:bodyPr>
          <a:lstStyle/>
          <a:p>
            <a:r>
              <a:rPr lang="fr-FR" dirty="0"/>
              <a:t>répertoire ios</a:t>
            </a:r>
          </a:p>
        </p:txBody>
      </p:sp>
      <p:sp>
        <p:nvSpPr>
          <p:cNvPr id="12" name="TextBox 11">
            <a:extLst>
              <a:ext uri="{FF2B5EF4-FFF2-40B4-BE49-F238E27FC236}">
                <a16:creationId xmlns:a16="http://schemas.microsoft.com/office/drawing/2014/main" id="{73ED2EDA-7A7A-4237-B49C-CFE32D0C41F9}"/>
              </a:ext>
            </a:extLst>
          </p:cNvPr>
          <p:cNvSpPr txBox="1"/>
          <p:nvPr/>
        </p:nvSpPr>
        <p:spPr>
          <a:xfrm>
            <a:off x="683568" y="4509120"/>
            <a:ext cx="3676840" cy="369332"/>
          </a:xfrm>
          <a:prstGeom prst="rect">
            <a:avLst/>
          </a:prstGeom>
          <a:noFill/>
        </p:spPr>
        <p:txBody>
          <a:bodyPr wrap="none" rtlCol="0">
            <a:spAutoFit/>
          </a:bodyPr>
          <a:lstStyle/>
          <a:p>
            <a:r>
              <a:rPr lang="fr-FR" dirty="0"/>
              <a:t>npx react-native link &lt;dependancies&gt;</a:t>
            </a:r>
          </a:p>
        </p:txBody>
      </p:sp>
      <p:sp>
        <p:nvSpPr>
          <p:cNvPr id="13" name="TextBox 12">
            <a:extLst>
              <a:ext uri="{FF2B5EF4-FFF2-40B4-BE49-F238E27FC236}">
                <a16:creationId xmlns:a16="http://schemas.microsoft.com/office/drawing/2014/main" id="{F8F618BA-B1AB-4473-B8A1-AE3EF4F158E0}"/>
              </a:ext>
            </a:extLst>
          </p:cNvPr>
          <p:cNvSpPr txBox="1"/>
          <p:nvPr/>
        </p:nvSpPr>
        <p:spPr>
          <a:xfrm>
            <a:off x="2051720" y="5229200"/>
            <a:ext cx="428322" cy="369332"/>
          </a:xfrm>
          <a:prstGeom prst="rect">
            <a:avLst/>
          </a:prstGeom>
          <a:noFill/>
        </p:spPr>
        <p:txBody>
          <a:bodyPr wrap="none" rtlCol="0">
            <a:spAutoFit/>
          </a:bodyPr>
          <a:lstStyle/>
          <a:p>
            <a:r>
              <a:rPr lang="fr-FR" dirty="0"/>
              <a:t>ou</a:t>
            </a:r>
          </a:p>
        </p:txBody>
      </p:sp>
      <p:sp>
        <p:nvSpPr>
          <p:cNvPr id="14" name="TextBox 13">
            <a:extLst>
              <a:ext uri="{FF2B5EF4-FFF2-40B4-BE49-F238E27FC236}">
                <a16:creationId xmlns:a16="http://schemas.microsoft.com/office/drawing/2014/main" id="{6BC1A31F-66FF-403F-A9A2-9C533E4B02B6}"/>
              </a:ext>
            </a:extLst>
          </p:cNvPr>
          <p:cNvSpPr txBox="1"/>
          <p:nvPr/>
        </p:nvSpPr>
        <p:spPr>
          <a:xfrm>
            <a:off x="683568" y="5877272"/>
            <a:ext cx="5151860" cy="369332"/>
          </a:xfrm>
          <a:prstGeom prst="rect">
            <a:avLst/>
          </a:prstGeom>
          <a:noFill/>
        </p:spPr>
        <p:txBody>
          <a:bodyPr wrap="none" rtlCol="0">
            <a:spAutoFit/>
          </a:bodyPr>
          <a:lstStyle/>
          <a:p>
            <a:r>
              <a:rPr lang="fr-FR" dirty="0"/>
              <a:t>installation manuel des spécificités de chaque projet.</a:t>
            </a:r>
          </a:p>
        </p:txBody>
      </p:sp>
    </p:spTree>
    <p:extLst>
      <p:ext uri="{BB962C8B-B14F-4D97-AF65-F5344CB8AC3E}">
        <p14:creationId xmlns:p14="http://schemas.microsoft.com/office/powerpoint/2010/main" val="995039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F03F-E000-44C8-B249-7B9225D84634}"/>
              </a:ext>
            </a:extLst>
          </p:cNvPr>
          <p:cNvSpPr>
            <a:spLocks noGrp="1"/>
          </p:cNvSpPr>
          <p:nvPr>
            <p:ph type="title"/>
          </p:nvPr>
        </p:nvSpPr>
        <p:spPr/>
        <p:txBody>
          <a:bodyPr>
            <a:normAutofit/>
          </a:bodyPr>
          <a:lstStyle/>
          <a:p>
            <a:r>
              <a:rPr lang="fr-FR" dirty="0"/>
              <a:t>Ajouter des animations et des transitions.</a:t>
            </a:r>
          </a:p>
        </p:txBody>
      </p:sp>
      <p:sp>
        <p:nvSpPr>
          <p:cNvPr id="3" name="Content Placeholder 2">
            <a:extLst>
              <a:ext uri="{FF2B5EF4-FFF2-40B4-BE49-F238E27FC236}">
                <a16:creationId xmlns:a16="http://schemas.microsoft.com/office/drawing/2014/main" id="{96A724E0-294E-4789-ACE9-0C544BFEC670}"/>
              </a:ext>
            </a:extLst>
          </p:cNvPr>
          <p:cNvSpPr>
            <a:spLocks noGrp="1"/>
          </p:cNvSpPr>
          <p:nvPr>
            <p:ph idx="1"/>
          </p:nvPr>
        </p:nvSpPr>
        <p:spPr/>
        <p:txBody>
          <a:bodyPr/>
          <a:lstStyle/>
          <a:p>
            <a:r>
              <a:rPr lang="fr-FR" dirty="0"/>
              <a:t>Réalisé avec l’API « Animated ».</a:t>
            </a:r>
          </a:p>
          <a:p>
            <a:r>
              <a:rPr lang="fr-FR" dirty="0"/>
              <a:t>Principe : on fait bouger dans le temps des paramètres props de composant (style, etc.)</a:t>
            </a:r>
          </a:p>
          <a:p>
            <a:r>
              <a:rPr lang="fr-FR" dirty="0"/>
              <a:t>Possibilité d’utiliser le driver natif (pour les performances)</a:t>
            </a:r>
          </a:p>
        </p:txBody>
      </p:sp>
      <p:sp>
        <p:nvSpPr>
          <p:cNvPr id="4" name="Slide Number Placeholder 3">
            <a:extLst>
              <a:ext uri="{FF2B5EF4-FFF2-40B4-BE49-F238E27FC236}">
                <a16:creationId xmlns:a16="http://schemas.microsoft.com/office/drawing/2014/main" id="{4B94591B-220E-4399-A280-B227C76BA5D5}"/>
              </a:ext>
            </a:extLst>
          </p:cNvPr>
          <p:cNvSpPr>
            <a:spLocks noGrp="1"/>
          </p:cNvSpPr>
          <p:nvPr>
            <p:ph type="sldNum" sz="quarter" idx="12"/>
          </p:nvPr>
        </p:nvSpPr>
        <p:spPr/>
        <p:txBody>
          <a:bodyPr/>
          <a:lstStyle/>
          <a:p>
            <a:fld id="{58C6F86D-B248-40EE-9D98-C59256F51133}" type="slidenum">
              <a:rPr lang="fr-FR" smtClean="0"/>
              <a:t>124</a:t>
            </a:fld>
            <a:endParaRPr lang="fr-FR" dirty="0"/>
          </a:p>
        </p:txBody>
      </p:sp>
    </p:spTree>
    <p:extLst>
      <p:ext uri="{BB962C8B-B14F-4D97-AF65-F5344CB8AC3E}">
        <p14:creationId xmlns:p14="http://schemas.microsoft.com/office/powerpoint/2010/main" val="18059272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7CC5-104D-43B9-B501-935F4CCF5D9D}"/>
              </a:ext>
            </a:extLst>
          </p:cNvPr>
          <p:cNvSpPr>
            <a:spLocks noGrp="1"/>
          </p:cNvSpPr>
          <p:nvPr>
            <p:ph type="title"/>
          </p:nvPr>
        </p:nvSpPr>
        <p:spPr/>
        <p:txBody>
          <a:bodyPr/>
          <a:lstStyle/>
          <a:p>
            <a:r>
              <a:rPr lang="fr-FR" dirty="0"/>
              <a:t>Exemple</a:t>
            </a:r>
          </a:p>
        </p:txBody>
      </p:sp>
      <p:sp>
        <p:nvSpPr>
          <p:cNvPr id="4" name="Slide Number Placeholder 3">
            <a:extLst>
              <a:ext uri="{FF2B5EF4-FFF2-40B4-BE49-F238E27FC236}">
                <a16:creationId xmlns:a16="http://schemas.microsoft.com/office/drawing/2014/main" id="{75CFF9F8-4F8C-4FEB-A474-C63DE59CCBFD}"/>
              </a:ext>
            </a:extLst>
          </p:cNvPr>
          <p:cNvSpPr>
            <a:spLocks noGrp="1"/>
          </p:cNvSpPr>
          <p:nvPr>
            <p:ph type="sldNum" sz="quarter" idx="12"/>
          </p:nvPr>
        </p:nvSpPr>
        <p:spPr/>
        <p:txBody>
          <a:bodyPr/>
          <a:lstStyle/>
          <a:p>
            <a:fld id="{58C6F86D-B248-40EE-9D98-C59256F51133}" type="slidenum">
              <a:rPr lang="fr-FR" smtClean="0"/>
              <a:t>125</a:t>
            </a:fld>
            <a:endParaRPr lang="fr-FR" dirty="0"/>
          </a:p>
        </p:txBody>
      </p:sp>
      <p:pic>
        <p:nvPicPr>
          <p:cNvPr id="5" name="Picture 4">
            <a:extLst>
              <a:ext uri="{FF2B5EF4-FFF2-40B4-BE49-F238E27FC236}">
                <a16:creationId xmlns:a16="http://schemas.microsoft.com/office/drawing/2014/main" id="{4FF06607-A01E-4470-BBA9-D7CFED4639DF}"/>
              </a:ext>
            </a:extLst>
          </p:cNvPr>
          <p:cNvPicPr>
            <a:picLocks noChangeAspect="1"/>
          </p:cNvPicPr>
          <p:nvPr/>
        </p:nvPicPr>
        <p:blipFill>
          <a:blip r:embed="rId2"/>
          <a:stretch>
            <a:fillRect/>
          </a:stretch>
        </p:blipFill>
        <p:spPr>
          <a:xfrm>
            <a:off x="2699792" y="1204243"/>
            <a:ext cx="3950835" cy="5517232"/>
          </a:xfrm>
          <a:prstGeom prst="rect">
            <a:avLst/>
          </a:prstGeom>
        </p:spPr>
      </p:pic>
    </p:spTree>
    <p:extLst>
      <p:ext uri="{BB962C8B-B14F-4D97-AF65-F5344CB8AC3E}">
        <p14:creationId xmlns:p14="http://schemas.microsoft.com/office/powerpoint/2010/main" val="39062075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D7355-FD80-4409-830F-874BBC4565A7}"/>
              </a:ext>
            </a:extLst>
          </p:cNvPr>
          <p:cNvSpPr>
            <a:spLocks noGrp="1"/>
          </p:cNvSpPr>
          <p:nvPr>
            <p:ph type="title"/>
          </p:nvPr>
        </p:nvSpPr>
        <p:spPr/>
        <p:txBody>
          <a:bodyPr/>
          <a:lstStyle/>
          <a:p>
            <a:endParaRPr lang="fr-FR" dirty="0"/>
          </a:p>
        </p:txBody>
      </p:sp>
      <p:sp>
        <p:nvSpPr>
          <p:cNvPr id="3" name="Content Placeholder 2">
            <a:extLst>
              <a:ext uri="{FF2B5EF4-FFF2-40B4-BE49-F238E27FC236}">
                <a16:creationId xmlns:a16="http://schemas.microsoft.com/office/drawing/2014/main" id="{9BDA61A0-9218-41EB-9349-97EEE06F076F}"/>
              </a:ext>
            </a:extLst>
          </p:cNvPr>
          <p:cNvSpPr>
            <a:spLocks noGrp="1"/>
          </p:cNvSpPr>
          <p:nvPr>
            <p:ph idx="1"/>
          </p:nvPr>
        </p:nvSpPr>
        <p:spPr/>
        <p:txBody>
          <a:bodyPr/>
          <a:lstStyle/>
          <a:p>
            <a:r>
              <a:rPr lang="fr-FR" dirty="0">
                <a:solidFill>
                  <a:schemeClr val="bg1">
                    <a:lumMod val="85000"/>
                  </a:schemeClr>
                </a:solidFill>
              </a:rPr>
              <a:t>Introduction</a:t>
            </a:r>
          </a:p>
          <a:p>
            <a:r>
              <a:rPr lang="fr-FR" dirty="0">
                <a:solidFill>
                  <a:schemeClr val="bg1">
                    <a:lumMod val="85000"/>
                  </a:schemeClr>
                </a:solidFill>
              </a:rPr>
              <a:t>React Native</a:t>
            </a:r>
          </a:p>
          <a:p>
            <a:r>
              <a:rPr lang="fr-FR" dirty="0">
                <a:solidFill>
                  <a:schemeClr val="bg1">
                    <a:lumMod val="85000"/>
                  </a:schemeClr>
                </a:solidFill>
              </a:rPr>
              <a:t>Architecture d'application</a:t>
            </a:r>
          </a:p>
          <a:p>
            <a:r>
              <a:rPr lang="fr-FR" dirty="0">
                <a:solidFill>
                  <a:schemeClr val="bg1">
                    <a:lumMod val="85000"/>
                  </a:schemeClr>
                </a:solidFill>
              </a:rPr>
              <a:t>Construire son interface</a:t>
            </a:r>
          </a:p>
          <a:p>
            <a:r>
              <a:rPr lang="fr-FR" b="1" dirty="0"/>
              <a:t>Les formulaires et la gestion des données</a:t>
            </a:r>
          </a:p>
          <a:p>
            <a:r>
              <a:rPr lang="fr-FR" dirty="0">
                <a:solidFill>
                  <a:schemeClr val="bg1">
                    <a:lumMod val="85000"/>
                  </a:schemeClr>
                </a:solidFill>
              </a:rPr>
              <a:t>Interagir avec le terminal</a:t>
            </a:r>
          </a:p>
          <a:p>
            <a:r>
              <a:rPr lang="fr-FR" dirty="0">
                <a:solidFill>
                  <a:schemeClr val="bg1">
                    <a:lumMod val="85000"/>
                  </a:schemeClr>
                </a:solidFill>
              </a:rPr>
              <a:t>Usages avancés</a:t>
            </a:r>
          </a:p>
          <a:p>
            <a:endParaRPr lang="fr-FR" dirty="0"/>
          </a:p>
        </p:txBody>
      </p:sp>
      <p:sp>
        <p:nvSpPr>
          <p:cNvPr id="4" name="Slide Number Placeholder 3">
            <a:extLst>
              <a:ext uri="{FF2B5EF4-FFF2-40B4-BE49-F238E27FC236}">
                <a16:creationId xmlns:a16="http://schemas.microsoft.com/office/drawing/2014/main" id="{647C5D78-16C5-47DB-9348-E14FD0DDB52B}"/>
              </a:ext>
            </a:extLst>
          </p:cNvPr>
          <p:cNvSpPr>
            <a:spLocks noGrp="1"/>
          </p:cNvSpPr>
          <p:nvPr>
            <p:ph type="sldNum" sz="quarter" idx="12"/>
          </p:nvPr>
        </p:nvSpPr>
        <p:spPr/>
        <p:txBody>
          <a:bodyPr/>
          <a:lstStyle/>
          <a:p>
            <a:fld id="{58C6F86D-B248-40EE-9D98-C59256F51133}" type="slidenum">
              <a:rPr lang="fr-FR" smtClean="0"/>
              <a:t>126</a:t>
            </a:fld>
            <a:endParaRPr lang="fr-FR" dirty="0"/>
          </a:p>
        </p:txBody>
      </p:sp>
    </p:spTree>
    <p:extLst>
      <p:ext uri="{BB962C8B-B14F-4D97-AF65-F5344CB8AC3E}">
        <p14:creationId xmlns:p14="http://schemas.microsoft.com/office/powerpoint/2010/main" val="31720148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42F45-DEE1-4F64-85EA-F7984CFC6205}"/>
              </a:ext>
            </a:extLst>
          </p:cNvPr>
          <p:cNvSpPr>
            <a:spLocks noGrp="1"/>
          </p:cNvSpPr>
          <p:nvPr>
            <p:ph type="title"/>
          </p:nvPr>
        </p:nvSpPr>
        <p:spPr/>
        <p:txBody>
          <a:bodyPr>
            <a:normAutofit/>
          </a:bodyPr>
          <a:lstStyle/>
          <a:p>
            <a:r>
              <a:rPr lang="fr-FR" dirty="0"/>
              <a:t>Les principaux composants de formulaires.</a:t>
            </a:r>
          </a:p>
        </p:txBody>
      </p:sp>
      <p:sp>
        <p:nvSpPr>
          <p:cNvPr id="3" name="Content Placeholder 2">
            <a:extLst>
              <a:ext uri="{FF2B5EF4-FFF2-40B4-BE49-F238E27FC236}">
                <a16:creationId xmlns:a16="http://schemas.microsoft.com/office/drawing/2014/main" id="{2F853991-2830-4661-88D9-9F0D34706407}"/>
              </a:ext>
            </a:extLst>
          </p:cNvPr>
          <p:cNvSpPr>
            <a:spLocks noGrp="1"/>
          </p:cNvSpPr>
          <p:nvPr>
            <p:ph idx="1"/>
          </p:nvPr>
        </p:nvSpPr>
        <p:spPr/>
        <p:txBody>
          <a:bodyPr/>
          <a:lstStyle/>
          <a:p>
            <a:r>
              <a:rPr lang="fr-FR" dirty="0"/>
              <a:t>React Native a un seul « core component » : TextInput</a:t>
            </a:r>
          </a:p>
          <a:p>
            <a:r>
              <a:rPr lang="fr-FR" dirty="0"/>
              <a:t>Pour faire davantage comme le web (form), il existe des librairies :</a:t>
            </a:r>
          </a:p>
          <a:p>
            <a:pPr lvl="1"/>
            <a:r>
              <a:rPr lang="en-US" b="1" dirty="0"/>
              <a:t>React Hook Form</a:t>
            </a:r>
          </a:p>
          <a:p>
            <a:pPr lvl="1"/>
            <a:r>
              <a:rPr lang="fr-FR" dirty="0"/>
              <a:t>Formik</a:t>
            </a:r>
          </a:p>
          <a:p>
            <a:pPr lvl="1"/>
            <a:r>
              <a:rPr lang="fr-FR" dirty="0"/>
              <a:t>etc.</a:t>
            </a:r>
          </a:p>
        </p:txBody>
      </p:sp>
      <p:sp>
        <p:nvSpPr>
          <p:cNvPr id="4" name="Slide Number Placeholder 3">
            <a:extLst>
              <a:ext uri="{FF2B5EF4-FFF2-40B4-BE49-F238E27FC236}">
                <a16:creationId xmlns:a16="http://schemas.microsoft.com/office/drawing/2014/main" id="{A62F91AD-8071-4E08-9A7C-061D6F10BE5C}"/>
              </a:ext>
            </a:extLst>
          </p:cNvPr>
          <p:cNvSpPr>
            <a:spLocks noGrp="1"/>
          </p:cNvSpPr>
          <p:nvPr>
            <p:ph type="sldNum" sz="quarter" idx="12"/>
          </p:nvPr>
        </p:nvSpPr>
        <p:spPr/>
        <p:txBody>
          <a:bodyPr/>
          <a:lstStyle/>
          <a:p>
            <a:fld id="{58C6F86D-B248-40EE-9D98-C59256F51133}" type="slidenum">
              <a:rPr lang="fr-FR" smtClean="0"/>
              <a:t>127</a:t>
            </a:fld>
            <a:endParaRPr lang="fr-FR" dirty="0"/>
          </a:p>
        </p:txBody>
      </p:sp>
    </p:spTree>
    <p:extLst>
      <p:ext uri="{BB962C8B-B14F-4D97-AF65-F5344CB8AC3E}">
        <p14:creationId xmlns:p14="http://schemas.microsoft.com/office/powerpoint/2010/main" val="32731235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537BE-5826-459A-BC2E-8F326B76A89D}"/>
              </a:ext>
            </a:extLst>
          </p:cNvPr>
          <p:cNvSpPr>
            <a:spLocks noGrp="1"/>
          </p:cNvSpPr>
          <p:nvPr>
            <p:ph type="title"/>
          </p:nvPr>
        </p:nvSpPr>
        <p:spPr/>
        <p:txBody>
          <a:bodyPr/>
          <a:lstStyle/>
          <a:p>
            <a:r>
              <a:rPr lang="fr-FR" dirty="0"/>
              <a:t>TextInput</a:t>
            </a:r>
          </a:p>
        </p:txBody>
      </p:sp>
      <p:sp>
        <p:nvSpPr>
          <p:cNvPr id="4" name="Slide Number Placeholder 3">
            <a:extLst>
              <a:ext uri="{FF2B5EF4-FFF2-40B4-BE49-F238E27FC236}">
                <a16:creationId xmlns:a16="http://schemas.microsoft.com/office/drawing/2014/main" id="{05DBAC11-2D36-461A-BF88-CD097E5BD86B}"/>
              </a:ext>
            </a:extLst>
          </p:cNvPr>
          <p:cNvSpPr>
            <a:spLocks noGrp="1"/>
          </p:cNvSpPr>
          <p:nvPr>
            <p:ph type="sldNum" sz="quarter" idx="12"/>
          </p:nvPr>
        </p:nvSpPr>
        <p:spPr/>
        <p:txBody>
          <a:bodyPr/>
          <a:lstStyle/>
          <a:p>
            <a:fld id="{58C6F86D-B248-40EE-9D98-C59256F51133}" type="slidenum">
              <a:rPr lang="fr-FR" smtClean="0"/>
              <a:t>128</a:t>
            </a:fld>
            <a:endParaRPr lang="fr-FR" dirty="0"/>
          </a:p>
        </p:txBody>
      </p:sp>
    </p:spTree>
    <p:extLst>
      <p:ext uri="{BB962C8B-B14F-4D97-AF65-F5344CB8AC3E}">
        <p14:creationId xmlns:p14="http://schemas.microsoft.com/office/powerpoint/2010/main" val="36164011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F11C0-A78C-44AE-8DF9-481780401FA0}"/>
              </a:ext>
            </a:extLst>
          </p:cNvPr>
          <p:cNvSpPr>
            <a:spLocks noGrp="1"/>
          </p:cNvSpPr>
          <p:nvPr>
            <p:ph type="title"/>
          </p:nvPr>
        </p:nvSpPr>
        <p:spPr/>
        <p:txBody>
          <a:bodyPr>
            <a:normAutofit/>
          </a:bodyPr>
          <a:lstStyle/>
          <a:p>
            <a:r>
              <a:rPr lang="fr-FR" dirty="0"/>
              <a:t>Récupération des données : xmlhttprequest et fetch.</a:t>
            </a:r>
          </a:p>
        </p:txBody>
      </p:sp>
      <p:sp>
        <p:nvSpPr>
          <p:cNvPr id="3" name="Content Placeholder 2">
            <a:extLst>
              <a:ext uri="{FF2B5EF4-FFF2-40B4-BE49-F238E27FC236}">
                <a16:creationId xmlns:a16="http://schemas.microsoft.com/office/drawing/2014/main" id="{C3EC8A07-7629-438E-BB97-15633226CFE5}"/>
              </a:ext>
            </a:extLst>
          </p:cNvPr>
          <p:cNvSpPr>
            <a:spLocks noGrp="1"/>
          </p:cNvSpPr>
          <p:nvPr>
            <p:ph idx="1"/>
          </p:nvPr>
        </p:nvSpPr>
        <p:spPr/>
        <p:txBody>
          <a:bodyPr/>
          <a:lstStyle/>
          <a:p>
            <a:r>
              <a:rPr lang="fr-FR" dirty="0"/>
              <a:t>Dans l’absolu préférer fetch à xmlhttprequest.</a:t>
            </a:r>
          </a:p>
          <a:p>
            <a:r>
              <a:rPr lang="fr-FR" dirty="0"/>
              <a:t>Utilisation identique au fetch du web.</a:t>
            </a:r>
          </a:p>
          <a:p>
            <a:r>
              <a:rPr lang="fr-FR" dirty="0"/>
              <a:t>Note Android : localhost est 10.0.2.2</a:t>
            </a:r>
          </a:p>
        </p:txBody>
      </p:sp>
      <p:sp>
        <p:nvSpPr>
          <p:cNvPr id="4" name="Slide Number Placeholder 3">
            <a:extLst>
              <a:ext uri="{FF2B5EF4-FFF2-40B4-BE49-F238E27FC236}">
                <a16:creationId xmlns:a16="http://schemas.microsoft.com/office/drawing/2014/main" id="{E10F176B-C059-4D20-9B5F-BB1FE71552AD}"/>
              </a:ext>
            </a:extLst>
          </p:cNvPr>
          <p:cNvSpPr>
            <a:spLocks noGrp="1"/>
          </p:cNvSpPr>
          <p:nvPr>
            <p:ph type="sldNum" sz="quarter" idx="12"/>
          </p:nvPr>
        </p:nvSpPr>
        <p:spPr/>
        <p:txBody>
          <a:bodyPr/>
          <a:lstStyle/>
          <a:p>
            <a:fld id="{58C6F86D-B248-40EE-9D98-C59256F51133}" type="slidenum">
              <a:rPr lang="fr-FR" smtClean="0"/>
              <a:t>129</a:t>
            </a:fld>
            <a:endParaRPr lang="fr-FR" dirty="0"/>
          </a:p>
        </p:txBody>
      </p:sp>
    </p:spTree>
    <p:extLst>
      <p:ext uri="{BB962C8B-B14F-4D97-AF65-F5344CB8AC3E}">
        <p14:creationId xmlns:p14="http://schemas.microsoft.com/office/powerpoint/2010/main" val="2984061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EC6F6-B423-4D24-BCE2-A477793E8D17}"/>
              </a:ext>
            </a:extLst>
          </p:cNvPr>
          <p:cNvSpPr>
            <a:spLocks noGrp="1"/>
          </p:cNvSpPr>
          <p:nvPr>
            <p:ph type="title"/>
          </p:nvPr>
        </p:nvSpPr>
        <p:spPr/>
        <p:txBody>
          <a:bodyPr/>
          <a:lstStyle/>
          <a:p>
            <a:r>
              <a:rPr lang="fr-FR" dirty="0"/>
              <a:t>Notion de transpileur</a:t>
            </a:r>
          </a:p>
        </p:txBody>
      </p:sp>
      <p:sp>
        <p:nvSpPr>
          <p:cNvPr id="3" name="Content Placeholder 2">
            <a:extLst>
              <a:ext uri="{FF2B5EF4-FFF2-40B4-BE49-F238E27FC236}">
                <a16:creationId xmlns:a16="http://schemas.microsoft.com/office/drawing/2014/main" id="{9BF9C872-8229-4151-8E0E-F69932A25451}"/>
              </a:ext>
            </a:extLst>
          </p:cNvPr>
          <p:cNvSpPr>
            <a:spLocks noGrp="1"/>
          </p:cNvSpPr>
          <p:nvPr>
            <p:ph idx="1"/>
          </p:nvPr>
        </p:nvSpPr>
        <p:spPr/>
        <p:txBody>
          <a:bodyPr/>
          <a:lstStyle/>
          <a:p>
            <a:r>
              <a:rPr lang="fr-FR" dirty="0"/>
              <a:t>Typescript -&gt; Javascript</a:t>
            </a:r>
          </a:p>
          <a:p>
            <a:r>
              <a:rPr lang="fr-FR" dirty="0"/>
              <a:t>CoffeeScript -&gt; Javascript</a:t>
            </a:r>
          </a:p>
          <a:p>
            <a:r>
              <a:rPr lang="fr-FR" dirty="0"/>
              <a:t>JSX -&gt; Javascript</a:t>
            </a:r>
          </a:p>
          <a:p>
            <a:r>
              <a:rPr lang="fr-FR" dirty="0"/>
              <a:t>TSX -&gt; Javascript </a:t>
            </a:r>
          </a:p>
        </p:txBody>
      </p:sp>
      <p:sp>
        <p:nvSpPr>
          <p:cNvPr id="4" name="Slide Number Placeholder 3">
            <a:extLst>
              <a:ext uri="{FF2B5EF4-FFF2-40B4-BE49-F238E27FC236}">
                <a16:creationId xmlns:a16="http://schemas.microsoft.com/office/drawing/2014/main" id="{18F9A094-9D34-4E9E-93C9-EF28C0B71FD9}"/>
              </a:ext>
            </a:extLst>
          </p:cNvPr>
          <p:cNvSpPr>
            <a:spLocks noGrp="1"/>
          </p:cNvSpPr>
          <p:nvPr>
            <p:ph type="sldNum" sz="quarter" idx="12"/>
          </p:nvPr>
        </p:nvSpPr>
        <p:spPr/>
        <p:txBody>
          <a:bodyPr/>
          <a:lstStyle/>
          <a:p>
            <a:fld id="{58C6F86D-B248-40EE-9D98-C59256F51133}" type="slidenum">
              <a:rPr lang="fr-FR" smtClean="0"/>
              <a:t>13</a:t>
            </a:fld>
            <a:endParaRPr lang="fr-FR" dirty="0"/>
          </a:p>
        </p:txBody>
      </p:sp>
      <p:pic>
        <p:nvPicPr>
          <p:cNvPr id="3074" name="Picture 2" descr="Typescript Logo Vector (.SVG) Free Download">
            <a:extLst>
              <a:ext uri="{FF2B5EF4-FFF2-40B4-BE49-F238E27FC236}">
                <a16:creationId xmlns:a16="http://schemas.microsoft.com/office/drawing/2014/main" id="{803278E3-F831-4BF5-8913-FC9A65439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7850" y="2852936"/>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5165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66F51-E9EB-469A-BDCC-ECB39E31D484}"/>
              </a:ext>
            </a:extLst>
          </p:cNvPr>
          <p:cNvSpPr>
            <a:spLocks noGrp="1"/>
          </p:cNvSpPr>
          <p:nvPr>
            <p:ph type="title"/>
          </p:nvPr>
        </p:nvSpPr>
        <p:spPr/>
        <p:txBody>
          <a:bodyPr/>
          <a:lstStyle/>
          <a:p>
            <a:r>
              <a:rPr lang="fr-FR" dirty="0"/>
              <a:t>Exemple fetch</a:t>
            </a:r>
          </a:p>
        </p:txBody>
      </p:sp>
      <p:sp>
        <p:nvSpPr>
          <p:cNvPr id="4" name="Slide Number Placeholder 3">
            <a:extLst>
              <a:ext uri="{FF2B5EF4-FFF2-40B4-BE49-F238E27FC236}">
                <a16:creationId xmlns:a16="http://schemas.microsoft.com/office/drawing/2014/main" id="{E464BDCF-420D-41F2-A54D-6CAC134A4253}"/>
              </a:ext>
            </a:extLst>
          </p:cNvPr>
          <p:cNvSpPr>
            <a:spLocks noGrp="1"/>
          </p:cNvSpPr>
          <p:nvPr>
            <p:ph type="sldNum" sz="quarter" idx="12"/>
          </p:nvPr>
        </p:nvSpPr>
        <p:spPr/>
        <p:txBody>
          <a:bodyPr/>
          <a:lstStyle/>
          <a:p>
            <a:fld id="{58C6F86D-B248-40EE-9D98-C59256F51133}" type="slidenum">
              <a:rPr lang="fr-FR" smtClean="0"/>
              <a:t>130</a:t>
            </a:fld>
            <a:endParaRPr lang="fr-FR" dirty="0"/>
          </a:p>
        </p:txBody>
      </p:sp>
      <p:pic>
        <p:nvPicPr>
          <p:cNvPr id="5" name="Picture 4">
            <a:extLst>
              <a:ext uri="{FF2B5EF4-FFF2-40B4-BE49-F238E27FC236}">
                <a16:creationId xmlns:a16="http://schemas.microsoft.com/office/drawing/2014/main" id="{2AFA461F-1241-4CCF-ACA5-F25A73B42492}"/>
              </a:ext>
            </a:extLst>
          </p:cNvPr>
          <p:cNvPicPr>
            <a:picLocks noChangeAspect="1"/>
          </p:cNvPicPr>
          <p:nvPr/>
        </p:nvPicPr>
        <p:blipFill>
          <a:blip r:embed="rId2"/>
          <a:stretch>
            <a:fillRect/>
          </a:stretch>
        </p:blipFill>
        <p:spPr>
          <a:xfrm>
            <a:off x="1907704" y="1327601"/>
            <a:ext cx="4798863" cy="5118787"/>
          </a:xfrm>
          <a:prstGeom prst="rect">
            <a:avLst/>
          </a:prstGeom>
        </p:spPr>
      </p:pic>
    </p:spTree>
    <p:extLst>
      <p:ext uri="{BB962C8B-B14F-4D97-AF65-F5344CB8AC3E}">
        <p14:creationId xmlns:p14="http://schemas.microsoft.com/office/powerpoint/2010/main" val="28689539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67F5-FA4A-4C43-BC26-083BC19A3E5B}"/>
              </a:ext>
            </a:extLst>
          </p:cNvPr>
          <p:cNvSpPr>
            <a:spLocks noGrp="1"/>
          </p:cNvSpPr>
          <p:nvPr>
            <p:ph type="title"/>
          </p:nvPr>
        </p:nvSpPr>
        <p:spPr/>
        <p:txBody>
          <a:bodyPr/>
          <a:lstStyle/>
          <a:p>
            <a:r>
              <a:rPr lang="en-US" dirty="0"/>
              <a:t>Le stockage local</a:t>
            </a:r>
          </a:p>
        </p:txBody>
      </p:sp>
      <p:sp>
        <p:nvSpPr>
          <p:cNvPr id="3" name="Content Placeholder 2">
            <a:extLst>
              <a:ext uri="{FF2B5EF4-FFF2-40B4-BE49-F238E27FC236}">
                <a16:creationId xmlns:a16="http://schemas.microsoft.com/office/drawing/2014/main" id="{E188F098-CBD9-48A4-A44E-90587DDB55A3}"/>
              </a:ext>
            </a:extLst>
          </p:cNvPr>
          <p:cNvSpPr>
            <a:spLocks noGrp="1"/>
          </p:cNvSpPr>
          <p:nvPr>
            <p:ph idx="1"/>
          </p:nvPr>
        </p:nvSpPr>
        <p:spPr/>
        <p:txBody>
          <a:bodyPr/>
          <a:lstStyle/>
          <a:p>
            <a:r>
              <a:rPr lang="fr-FR" dirty="0"/>
              <a:t>Il existait une API interne AsyncStorage à React Native mais elle est deprecated.</a:t>
            </a:r>
          </a:p>
          <a:p>
            <a:r>
              <a:rPr lang="fr-FR" dirty="0"/>
              <a:t>Utiliser une API externe. La plus connue est </a:t>
            </a:r>
          </a:p>
          <a:p>
            <a:pPr lvl="1"/>
            <a:r>
              <a:rPr lang="en-US" dirty="0"/>
              <a:t>@react-native-async-storage/async-storage</a:t>
            </a:r>
          </a:p>
          <a:p>
            <a:pPr lvl="1"/>
            <a:endParaRPr lang="fr-FR" dirty="0"/>
          </a:p>
        </p:txBody>
      </p:sp>
      <p:sp>
        <p:nvSpPr>
          <p:cNvPr id="4" name="Slide Number Placeholder 3">
            <a:extLst>
              <a:ext uri="{FF2B5EF4-FFF2-40B4-BE49-F238E27FC236}">
                <a16:creationId xmlns:a16="http://schemas.microsoft.com/office/drawing/2014/main" id="{13DE0B75-19DD-48D4-B991-F710556427C3}"/>
              </a:ext>
            </a:extLst>
          </p:cNvPr>
          <p:cNvSpPr>
            <a:spLocks noGrp="1"/>
          </p:cNvSpPr>
          <p:nvPr>
            <p:ph type="sldNum" sz="quarter" idx="12"/>
          </p:nvPr>
        </p:nvSpPr>
        <p:spPr/>
        <p:txBody>
          <a:bodyPr/>
          <a:lstStyle/>
          <a:p>
            <a:fld id="{58C6F86D-B248-40EE-9D98-C59256F51133}" type="slidenum">
              <a:rPr lang="fr-FR" smtClean="0"/>
              <a:t>131</a:t>
            </a:fld>
            <a:endParaRPr lang="fr-FR" dirty="0"/>
          </a:p>
        </p:txBody>
      </p:sp>
    </p:spTree>
    <p:extLst>
      <p:ext uri="{BB962C8B-B14F-4D97-AF65-F5344CB8AC3E}">
        <p14:creationId xmlns:p14="http://schemas.microsoft.com/office/powerpoint/2010/main" val="335372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B8FC8-9D8F-4FCB-AC13-9407206F5046}"/>
              </a:ext>
            </a:extLst>
          </p:cNvPr>
          <p:cNvSpPr>
            <a:spLocks noGrp="1"/>
          </p:cNvSpPr>
          <p:nvPr>
            <p:ph type="title"/>
          </p:nvPr>
        </p:nvSpPr>
        <p:spPr/>
        <p:txBody>
          <a:bodyPr/>
          <a:lstStyle/>
          <a:p>
            <a:r>
              <a:rPr lang="fr-FR" dirty="0"/>
              <a:t>Exemple</a:t>
            </a:r>
          </a:p>
        </p:txBody>
      </p:sp>
      <p:sp>
        <p:nvSpPr>
          <p:cNvPr id="4" name="Slide Number Placeholder 3">
            <a:extLst>
              <a:ext uri="{FF2B5EF4-FFF2-40B4-BE49-F238E27FC236}">
                <a16:creationId xmlns:a16="http://schemas.microsoft.com/office/drawing/2014/main" id="{C681188F-6215-4F46-A67F-2E8B5B1B7AAD}"/>
              </a:ext>
            </a:extLst>
          </p:cNvPr>
          <p:cNvSpPr>
            <a:spLocks noGrp="1"/>
          </p:cNvSpPr>
          <p:nvPr>
            <p:ph type="sldNum" sz="quarter" idx="12"/>
          </p:nvPr>
        </p:nvSpPr>
        <p:spPr/>
        <p:txBody>
          <a:bodyPr/>
          <a:lstStyle/>
          <a:p>
            <a:fld id="{58C6F86D-B248-40EE-9D98-C59256F51133}" type="slidenum">
              <a:rPr lang="fr-FR" smtClean="0"/>
              <a:t>132</a:t>
            </a:fld>
            <a:endParaRPr lang="fr-FR" dirty="0"/>
          </a:p>
        </p:txBody>
      </p:sp>
      <p:pic>
        <p:nvPicPr>
          <p:cNvPr id="5" name="Picture 4">
            <a:extLst>
              <a:ext uri="{FF2B5EF4-FFF2-40B4-BE49-F238E27FC236}">
                <a16:creationId xmlns:a16="http://schemas.microsoft.com/office/drawing/2014/main" id="{7A9ED883-C238-405D-8742-02EFE07D81D7}"/>
              </a:ext>
            </a:extLst>
          </p:cNvPr>
          <p:cNvPicPr>
            <a:picLocks noChangeAspect="1"/>
          </p:cNvPicPr>
          <p:nvPr/>
        </p:nvPicPr>
        <p:blipFill>
          <a:blip r:embed="rId2"/>
          <a:stretch>
            <a:fillRect/>
          </a:stretch>
        </p:blipFill>
        <p:spPr>
          <a:xfrm>
            <a:off x="2339752" y="1386377"/>
            <a:ext cx="4122995" cy="5001235"/>
          </a:xfrm>
          <a:prstGeom prst="rect">
            <a:avLst/>
          </a:prstGeom>
        </p:spPr>
      </p:pic>
    </p:spTree>
    <p:extLst>
      <p:ext uri="{BB962C8B-B14F-4D97-AF65-F5344CB8AC3E}">
        <p14:creationId xmlns:p14="http://schemas.microsoft.com/office/powerpoint/2010/main" val="38203786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C7E00-56AE-4920-877B-6C86C21A019B}"/>
              </a:ext>
            </a:extLst>
          </p:cNvPr>
          <p:cNvSpPr>
            <a:spLocks noGrp="1"/>
          </p:cNvSpPr>
          <p:nvPr>
            <p:ph type="title"/>
          </p:nvPr>
        </p:nvSpPr>
        <p:spPr/>
        <p:txBody>
          <a:bodyPr>
            <a:normAutofit/>
          </a:bodyPr>
          <a:lstStyle/>
          <a:p>
            <a:r>
              <a:rPr lang="en-US" dirty="0"/>
              <a:t>La gestion offline</a:t>
            </a:r>
            <a:endParaRPr lang="fr-FR" dirty="0"/>
          </a:p>
        </p:txBody>
      </p:sp>
      <p:sp>
        <p:nvSpPr>
          <p:cNvPr id="3" name="Content Placeholder 2">
            <a:extLst>
              <a:ext uri="{FF2B5EF4-FFF2-40B4-BE49-F238E27FC236}">
                <a16:creationId xmlns:a16="http://schemas.microsoft.com/office/drawing/2014/main" id="{E416374A-033F-4B24-8A25-D13A420608D8}"/>
              </a:ext>
            </a:extLst>
          </p:cNvPr>
          <p:cNvSpPr>
            <a:spLocks noGrp="1"/>
          </p:cNvSpPr>
          <p:nvPr>
            <p:ph idx="1"/>
          </p:nvPr>
        </p:nvSpPr>
        <p:spPr/>
        <p:txBody>
          <a:bodyPr/>
          <a:lstStyle/>
          <a:p>
            <a:r>
              <a:rPr lang="fr-FR" dirty="0"/>
              <a:t>Identifier quand l’application est offline et l’indiquer à l’utilisateur.</a:t>
            </a:r>
          </a:p>
          <a:p>
            <a:r>
              <a:rPr lang="fr-FR" dirty="0"/>
              <a:t>Synchroniser l’état sur le back-end et l’état sur le front-end</a:t>
            </a:r>
          </a:p>
        </p:txBody>
      </p:sp>
      <p:sp>
        <p:nvSpPr>
          <p:cNvPr id="4" name="Slide Number Placeholder 3">
            <a:extLst>
              <a:ext uri="{FF2B5EF4-FFF2-40B4-BE49-F238E27FC236}">
                <a16:creationId xmlns:a16="http://schemas.microsoft.com/office/drawing/2014/main" id="{8B7E2D2E-75FC-4DCC-8729-9899F7AED121}"/>
              </a:ext>
            </a:extLst>
          </p:cNvPr>
          <p:cNvSpPr>
            <a:spLocks noGrp="1"/>
          </p:cNvSpPr>
          <p:nvPr>
            <p:ph type="sldNum" sz="quarter" idx="12"/>
          </p:nvPr>
        </p:nvSpPr>
        <p:spPr/>
        <p:txBody>
          <a:bodyPr/>
          <a:lstStyle/>
          <a:p>
            <a:fld id="{58C6F86D-B248-40EE-9D98-C59256F51133}" type="slidenum">
              <a:rPr lang="fr-FR" smtClean="0"/>
              <a:t>133</a:t>
            </a:fld>
            <a:endParaRPr lang="fr-FR" dirty="0"/>
          </a:p>
        </p:txBody>
      </p:sp>
    </p:spTree>
    <p:extLst>
      <p:ext uri="{BB962C8B-B14F-4D97-AF65-F5344CB8AC3E}">
        <p14:creationId xmlns:p14="http://schemas.microsoft.com/office/powerpoint/2010/main" val="7042653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82C5-3344-4607-86AE-6B33C2E7B782}"/>
              </a:ext>
            </a:extLst>
          </p:cNvPr>
          <p:cNvSpPr>
            <a:spLocks noGrp="1"/>
          </p:cNvSpPr>
          <p:nvPr>
            <p:ph type="title"/>
          </p:nvPr>
        </p:nvSpPr>
        <p:spPr/>
        <p:txBody>
          <a:bodyPr/>
          <a:lstStyle/>
          <a:p>
            <a:r>
              <a:rPr lang="fr-FR" dirty="0"/>
              <a:t>Exemple de Netinfo</a:t>
            </a:r>
          </a:p>
        </p:txBody>
      </p:sp>
      <p:sp>
        <p:nvSpPr>
          <p:cNvPr id="4" name="Slide Number Placeholder 3">
            <a:extLst>
              <a:ext uri="{FF2B5EF4-FFF2-40B4-BE49-F238E27FC236}">
                <a16:creationId xmlns:a16="http://schemas.microsoft.com/office/drawing/2014/main" id="{CAE4705E-BBE5-4513-815C-0F6D739D2227}"/>
              </a:ext>
            </a:extLst>
          </p:cNvPr>
          <p:cNvSpPr>
            <a:spLocks noGrp="1"/>
          </p:cNvSpPr>
          <p:nvPr>
            <p:ph type="sldNum" sz="quarter" idx="12"/>
          </p:nvPr>
        </p:nvSpPr>
        <p:spPr/>
        <p:txBody>
          <a:bodyPr/>
          <a:lstStyle/>
          <a:p>
            <a:fld id="{58C6F86D-B248-40EE-9D98-C59256F51133}" type="slidenum">
              <a:rPr lang="fr-FR" smtClean="0"/>
              <a:t>134</a:t>
            </a:fld>
            <a:endParaRPr lang="fr-FR" dirty="0"/>
          </a:p>
        </p:txBody>
      </p:sp>
      <p:pic>
        <p:nvPicPr>
          <p:cNvPr id="5" name="Picture 4">
            <a:extLst>
              <a:ext uri="{FF2B5EF4-FFF2-40B4-BE49-F238E27FC236}">
                <a16:creationId xmlns:a16="http://schemas.microsoft.com/office/drawing/2014/main" id="{8C4BE610-8C8B-427D-870A-39992080BC84}"/>
              </a:ext>
            </a:extLst>
          </p:cNvPr>
          <p:cNvPicPr>
            <a:picLocks noChangeAspect="1"/>
          </p:cNvPicPr>
          <p:nvPr/>
        </p:nvPicPr>
        <p:blipFill>
          <a:blip r:embed="rId2"/>
          <a:stretch>
            <a:fillRect/>
          </a:stretch>
        </p:blipFill>
        <p:spPr>
          <a:xfrm>
            <a:off x="2339752" y="1477248"/>
            <a:ext cx="4419079" cy="4797152"/>
          </a:xfrm>
          <a:prstGeom prst="rect">
            <a:avLst/>
          </a:prstGeom>
        </p:spPr>
      </p:pic>
    </p:spTree>
    <p:extLst>
      <p:ext uri="{BB962C8B-B14F-4D97-AF65-F5344CB8AC3E}">
        <p14:creationId xmlns:p14="http://schemas.microsoft.com/office/powerpoint/2010/main" val="18230055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D7355-FD80-4409-830F-874BBC4565A7}"/>
              </a:ext>
            </a:extLst>
          </p:cNvPr>
          <p:cNvSpPr>
            <a:spLocks noGrp="1"/>
          </p:cNvSpPr>
          <p:nvPr>
            <p:ph type="title"/>
          </p:nvPr>
        </p:nvSpPr>
        <p:spPr/>
        <p:txBody>
          <a:bodyPr/>
          <a:lstStyle/>
          <a:p>
            <a:endParaRPr lang="fr-FR" dirty="0"/>
          </a:p>
        </p:txBody>
      </p:sp>
      <p:sp>
        <p:nvSpPr>
          <p:cNvPr id="3" name="Content Placeholder 2">
            <a:extLst>
              <a:ext uri="{FF2B5EF4-FFF2-40B4-BE49-F238E27FC236}">
                <a16:creationId xmlns:a16="http://schemas.microsoft.com/office/drawing/2014/main" id="{9BDA61A0-9218-41EB-9349-97EEE06F076F}"/>
              </a:ext>
            </a:extLst>
          </p:cNvPr>
          <p:cNvSpPr>
            <a:spLocks noGrp="1"/>
          </p:cNvSpPr>
          <p:nvPr>
            <p:ph idx="1"/>
          </p:nvPr>
        </p:nvSpPr>
        <p:spPr/>
        <p:txBody>
          <a:bodyPr/>
          <a:lstStyle/>
          <a:p>
            <a:r>
              <a:rPr lang="fr-FR" dirty="0">
                <a:solidFill>
                  <a:schemeClr val="bg1">
                    <a:lumMod val="85000"/>
                  </a:schemeClr>
                </a:solidFill>
              </a:rPr>
              <a:t>Introduction</a:t>
            </a:r>
          </a:p>
          <a:p>
            <a:r>
              <a:rPr lang="fr-FR" dirty="0">
                <a:solidFill>
                  <a:schemeClr val="bg1">
                    <a:lumMod val="85000"/>
                  </a:schemeClr>
                </a:solidFill>
              </a:rPr>
              <a:t>React Native</a:t>
            </a:r>
          </a:p>
          <a:p>
            <a:r>
              <a:rPr lang="fr-FR" dirty="0">
                <a:solidFill>
                  <a:schemeClr val="bg1">
                    <a:lumMod val="85000"/>
                  </a:schemeClr>
                </a:solidFill>
              </a:rPr>
              <a:t>Architecture d'application</a:t>
            </a:r>
          </a:p>
          <a:p>
            <a:r>
              <a:rPr lang="fr-FR" dirty="0">
                <a:solidFill>
                  <a:schemeClr val="bg1">
                    <a:lumMod val="85000"/>
                  </a:schemeClr>
                </a:solidFill>
              </a:rPr>
              <a:t>Construire son interface</a:t>
            </a:r>
          </a:p>
          <a:p>
            <a:r>
              <a:rPr lang="fr-FR" dirty="0">
                <a:solidFill>
                  <a:schemeClr val="bg1">
                    <a:lumMod val="85000"/>
                  </a:schemeClr>
                </a:solidFill>
              </a:rPr>
              <a:t>Les formulaires et la gestion des données</a:t>
            </a:r>
          </a:p>
          <a:p>
            <a:r>
              <a:rPr lang="fr-FR" b="1" dirty="0"/>
              <a:t>Interagir avec le terminal</a:t>
            </a:r>
          </a:p>
          <a:p>
            <a:r>
              <a:rPr lang="fr-FR" dirty="0">
                <a:solidFill>
                  <a:schemeClr val="bg1">
                    <a:lumMod val="85000"/>
                  </a:schemeClr>
                </a:solidFill>
              </a:rPr>
              <a:t>Usages avancés</a:t>
            </a:r>
          </a:p>
          <a:p>
            <a:endParaRPr lang="fr-FR" dirty="0"/>
          </a:p>
        </p:txBody>
      </p:sp>
      <p:sp>
        <p:nvSpPr>
          <p:cNvPr id="4" name="Slide Number Placeholder 3">
            <a:extLst>
              <a:ext uri="{FF2B5EF4-FFF2-40B4-BE49-F238E27FC236}">
                <a16:creationId xmlns:a16="http://schemas.microsoft.com/office/drawing/2014/main" id="{08A3081D-5C10-4E24-A407-3E930F9ACF96}"/>
              </a:ext>
            </a:extLst>
          </p:cNvPr>
          <p:cNvSpPr>
            <a:spLocks noGrp="1"/>
          </p:cNvSpPr>
          <p:nvPr>
            <p:ph type="sldNum" sz="quarter" idx="12"/>
          </p:nvPr>
        </p:nvSpPr>
        <p:spPr/>
        <p:txBody>
          <a:bodyPr/>
          <a:lstStyle/>
          <a:p>
            <a:fld id="{58C6F86D-B248-40EE-9D98-C59256F51133}" type="slidenum">
              <a:rPr lang="fr-FR" smtClean="0"/>
              <a:t>135</a:t>
            </a:fld>
            <a:endParaRPr lang="fr-FR" dirty="0"/>
          </a:p>
        </p:txBody>
      </p:sp>
    </p:spTree>
    <p:extLst>
      <p:ext uri="{BB962C8B-B14F-4D97-AF65-F5344CB8AC3E}">
        <p14:creationId xmlns:p14="http://schemas.microsoft.com/office/powerpoint/2010/main" val="26015227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AB7CA-92C0-435E-81E7-AB7A39880346}"/>
              </a:ext>
            </a:extLst>
          </p:cNvPr>
          <p:cNvSpPr>
            <a:spLocks noGrp="1"/>
          </p:cNvSpPr>
          <p:nvPr>
            <p:ph type="title"/>
          </p:nvPr>
        </p:nvSpPr>
        <p:spPr/>
        <p:txBody>
          <a:bodyPr>
            <a:normAutofit/>
          </a:bodyPr>
          <a:lstStyle/>
          <a:p>
            <a:r>
              <a:rPr lang="fr-FR" dirty="0"/>
              <a:t>Les principales API natives de React Native</a:t>
            </a:r>
          </a:p>
        </p:txBody>
      </p:sp>
      <p:sp>
        <p:nvSpPr>
          <p:cNvPr id="4" name="Slide Number Placeholder 3">
            <a:extLst>
              <a:ext uri="{FF2B5EF4-FFF2-40B4-BE49-F238E27FC236}">
                <a16:creationId xmlns:a16="http://schemas.microsoft.com/office/drawing/2014/main" id="{BD59A597-3587-4E9D-A7E2-904BCD3DAAA1}"/>
              </a:ext>
            </a:extLst>
          </p:cNvPr>
          <p:cNvSpPr>
            <a:spLocks noGrp="1"/>
          </p:cNvSpPr>
          <p:nvPr>
            <p:ph type="sldNum" sz="quarter" idx="12"/>
          </p:nvPr>
        </p:nvSpPr>
        <p:spPr/>
        <p:txBody>
          <a:bodyPr/>
          <a:lstStyle/>
          <a:p>
            <a:fld id="{58C6F86D-B248-40EE-9D98-C59256F51133}" type="slidenum">
              <a:rPr lang="fr-FR" smtClean="0"/>
              <a:t>136</a:t>
            </a:fld>
            <a:endParaRPr lang="fr-FR" dirty="0"/>
          </a:p>
        </p:txBody>
      </p:sp>
      <p:pic>
        <p:nvPicPr>
          <p:cNvPr id="5" name="Picture 4">
            <a:extLst>
              <a:ext uri="{FF2B5EF4-FFF2-40B4-BE49-F238E27FC236}">
                <a16:creationId xmlns:a16="http://schemas.microsoft.com/office/drawing/2014/main" id="{69A3E861-B986-4A93-B87E-BE347F0B8C1A}"/>
              </a:ext>
            </a:extLst>
          </p:cNvPr>
          <p:cNvPicPr>
            <a:picLocks noChangeAspect="1"/>
          </p:cNvPicPr>
          <p:nvPr/>
        </p:nvPicPr>
        <p:blipFill>
          <a:blip r:embed="rId2"/>
          <a:stretch>
            <a:fillRect/>
          </a:stretch>
        </p:blipFill>
        <p:spPr>
          <a:xfrm>
            <a:off x="2411760" y="2204864"/>
            <a:ext cx="1099870" cy="3867800"/>
          </a:xfrm>
          <a:prstGeom prst="rect">
            <a:avLst/>
          </a:prstGeom>
        </p:spPr>
      </p:pic>
      <p:pic>
        <p:nvPicPr>
          <p:cNvPr id="6" name="Picture 5">
            <a:extLst>
              <a:ext uri="{FF2B5EF4-FFF2-40B4-BE49-F238E27FC236}">
                <a16:creationId xmlns:a16="http://schemas.microsoft.com/office/drawing/2014/main" id="{848C4E9E-52E9-42B2-90E0-DDFD641359C7}"/>
              </a:ext>
            </a:extLst>
          </p:cNvPr>
          <p:cNvPicPr>
            <a:picLocks noChangeAspect="1"/>
          </p:cNvPicPr>
          <p:nvPr/>
        </p:nvPicPr>
        <p:blipFill>
          <a:blip r:embed="rId3"/>
          <a:stretch>
            <a:fillRect/>
          </a:stretch>
        </p:blipFill>
        <p:spPr>
          <a:xfrm>
            <a:off x="4709299" y="2403542"/>
            <a:ext cx="1824276" cy="3645024"/>
          </a:xfrm>
          <a:prstGeom prst="rect">
            <a:avLst/>
          </a:prstGeom>
        </p:spPr>
      </p:pic>
      <p:sp>
        <p:nvSpPr>
          <p:cNvPr id="7" name="TextBox 6">
            <a:extLst>
              <a:ext uri="{FF2B5EF4-FFF2-40B4-BE49-F238E27FC236}">
                <a16:creationId xmlns:a16="http://schemas.microsoft.com/office/drawing/2014/main" id="{A52C4F37-D445-4BA3-8193-8145E703A577}"/>
              </a:ext>
            </a:extLst>
          </p:cNvPr>
          <p:cNvSpPr txBox="1"/>
          <p:nvPr/>
        </p:nvSpPr>
        <p:spPr>
          <a:xfrm>
            <a:off x="457200" y="1700808"/>
            <a:ext cx="8471935" cy="646331"/>
          </a:xfrm>
          <a:prstGeom prst="rect">
            <a:avLst/>
          </a:prstGeom>
          <a:noFill/>
        </p:spPr>
        <p:txBody>
          <a:bodyPr wrap="none" rtlCol="0">
            <a:spAutoFit/>
          </a:bodyPr>
          <a:lstStyle/>
          <a:p>
            <a:r>
              <a:rPr lang="fr-FR" dirty="0"/>
              <a:t>L’ensemble est documenté sur le site de react native : </a:t>
            </a:r>
            <a:r>
              <a:rPr lang="fr-FR" dirty="0">
                <a:hlinkClick r:id="rId4"/>
              </a:rPr>
              <a:t>https://reactnative.dev/docs/alert</a:t>
            </a:r>
            <a:endParaRPr lang="fr-FR" dirty="0"/>
          </a:p>
          <a:p>
            <a:endParaRPr lang="fr-FR" dirty="0"/>
          </a:p>
        </p:txBody>
      </p:sp>
    </p:spTree>
    <p:extLst>
      <p:ext uri="{BB962C8B-B14F-4D97-AF65-F5344CB8AC3E}">
        <p14:creationId xmlns:p14="http://schemas.microsoft.com/office/powerpoint/2010/main" val="3939119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DB366-9302-4E9A-9DB0-D59934A77C0A}"/>
              </a:ext>
            </a:extLst>
          </p:cNvPr>
          <p:cNvSpPr>
            <a:spLocks noGrp="1"/>
          </p:cNvSpPr>
          <p:nvPr>
            <p:ph type="title"/>
          </p:nvPr>
        </p:nvSpPr>
        <p:spPr/>
        <p:txBody>
          <a:bodyPr>
            <a:normAutofit/>
          </a:bodyPr>
          <a:lstStyle/>
          <a:p>
            <a:r>
              <a:rPr lang="fr-FR" sz="4000" dirty="0"/>
              <a:t>Utiliser les plugins Cordova</a:t>
            </a:r>
          </a:p>
        </p:txBody>
      </p:sp>
      <p:sp>
        <p:nvSpPr>
          <p:cNvPr id="3" name="Content Placeholder 2">
            <a:extLst>
              <a:ext uri="{FF2B5EF4-FFF2-40B4-BE49-F238E27FC236}">
                <a16:creationId xmlns:a16="http://schemas.microsoft.com/office/drawing/2014/main" id="{693D8C48-D757-4118-A63B-F42E7656F0FA}"/>
              </a:ext>
            </a:extLst>
          </p:cNvPr>
          <p:cNvSpPr>
            <a:spLocks noGrp="1"/>
          </p:cNvSpPr>
          <p:nvPr>
            <p:ph idx="1"/>
          </p:nvPr>
        </p:nvSpPr>
        <p:spPr/>
        <p:txBody>
          <a:bodyPr>
            <a:normAutofit fontScale="92500" lnSpcReduction="20000"/>
          </a:bodyPr>
          <a:lstStyle/>
          <a:p>
            <a:r>
              <a:rPr lang="fr-FR" dirty="0"/>
              <a:t>TLDR; Ce n’est pas du tout recommandé en 2022.</a:t>
            </a:r>
          </a:p>
          <a:p>
            <a:r>
              <a:rPr lang="fr-FR" dirty="0"/>
              <a:t>Explications :</a:t>
            </a:r>
          </a:p>
          <a:p>
            <a:pPr lvl="1"/>
            <a:r>
              <a:rPr lang="fr-FR" dirty="0"/>
              <a:t>Il n’existe pas de solution clairement recommandée dans la documentation </a:t>
            </a:r>
            <a:r>
              <a:rPr lang="fr-FR" dirty="0" err="1"/>
              <a:t>react</a:t>
            </a:r>
            <a:r>
              <a:rPr lang="fr-FR" dirty="0"/>
              <a:t>-native ainsi que sur </a:t>
            </a:r>
            <a:r>
              <a:rPr lang="fr-FR" dirty="0" err="1"/>
              <a:t>stackoverflow</a:t>
            </a:r>
            <a:r>
              <a:rPr lang="fr-FR" dirty="0"/>
              <a:t> et d’autre blogs (voir sources plus bas)</a:t>
            </a:r>
          </a:p>
          <a:p>
            <a:pPr lvl="1"/>
            <a:r>
              <a:rPr lang="fr-FR" dirty="0"/>
              <a:t>Il a existé par le passé une librairie (</a:t>
            </a:r>
            <a:r>
              <a:rPr lang="fr-FR" dirty="0">
                <a:hlinkClick r:id="rId3"/>
              </a:rPr>
              <a:t>https://github.com/axemclion/react-native-cordova-plugin</a:t>
            </a:r>
            <a:r>
              <a:rPr lang="fr-FR" dirty="0"/>
              <a:t>) mais elle ne marche pas sur les versions </a:t>
            </a:r>
            <a:r>
              <a:rPr lang="fr-FR" dirty="0" err="1"/>
              <a:t>recentes</a:t>
            </a:r>
            <a:r>
              <a:rPr lang="fr-FR" dirty="0"/>
              <a:t> de </a:t>
            </a:r>
            <a:r>
              <a:rPr lang="fr-FR" dirty="0" err="1"/>
              <a:t>react</a:t>
            </a:r>
            <a:r>
              <a:rPr lang="fr-FR" dirty="0"/>
              <a:t>-native, n’est plus maintenue depuis 2017. Et n’a jamais supporté iOS.</a:t>
            </a:r>
          </a:p>
          <a:p>
            <a:pPr lvl="1"/>
            <a:r>
              <a:rPr lang="fr-FR" dirty="0"/>
              <a:t>Quelques blogs expliquent la démarche lorsqu’il faut absolument réutiliser un plugin </a:t>
            </a:r>
            <a:r>
              <a:rPr lang="fr-FR" dirty="0" err="1"/>
              <a:t>cordova</a:t>
            </a:r>
            <a:r>
              <a:rPr lang="fr-FR" dirty="0"/>
              <a:t> sur </a:t>
            </a:r>
            <a:r>
              <a:rPr lang="fr-FR" dirty="0" err="1"/>
              <a:t>react</a:t>
            </a:r>
            <a:r>
              <a:rPr lang="fr-FR" dirty="0"/>
              <a:t>-native :</a:t>
            </a:r>
          </a:p>
          <a:p>
            <a:pPr lvl="2"/>
            <a:r>
              <a:rPr lang="fr-FR" dirty="0">
                <a:hlinkClick r:id="rId4"/>
              </a:rPr>
              <a:t>https://objectpartners.com/2016/09/08/migrating-from-cordova-to-react-native/</a:t>
            </a:r>
            <a:endParaRPr lang="fr-FR" dirty="0"/>
          </a:p>
          <a:p>
            <a:pPr lvl="2"/>
            <a:r>
              <a:rPr lang="fr-FR" dirty="0">
                <a:hlinkClick r:id="rId5"/>
              </a:rPr>
              <a:t>https://medium.com/@psak.works/cordova-plugins-with-react-native-236183a4204b</a:t>
            </a:r>
            <a:endParaRPr lang="fr-FR" dirty="0"/>
          </a:p>
          <a:p>
            <a:pPr lvl="2"/>
            <a:endParaRPr lang="fr-FR" dirty="0"/>
          </a:p>
          <a:p>
            <a:pPr lvl="2"/>
            <a:endParaRPr lang="fr-FR" dirty="0"/>
          </a:p>
        </p:txBody>
      </p:sp>
      <p:sp>
        <p:nvSpPr>
          <p:cNvPr id="4" name="Slide Number Placeholder 3">
            <a:extLst>
              <a:ext uri="{FF2B5EF4-FFF2-40B4-BE49-F238E27FC236}">
                <a16:creationId xmlns:a16="http://schemas.microsoft.com/office/drawing/2014/main" id="{ECD16B22-C44F-49D2-B53C-3BC0318CF437}"/>
              </a:ext>
            </a:extLst>
          </p:cNvPr>
          <p:cNvSpPr>
            <a:spLocks noGrp="1"/>
          </p:cNvSpPr>
          <p:nvPr>
            <p:ph type="sldNum" sz="quarter" idx="12"/>
          </p:nvPr>
        </p:nvSpPr>
        <p:spPr/>
        <p:txBody>
          <a:bodyPr/>
          <a:lstStyle/>
          <a:p>
            <a:fld id="{58C6F86D-B248-40EE-9D98-C59256F51133}" type="slidenum">
              <a:rPr lang="fr-FR" smtClean="0"/>
              <a:t>137</a:t>
            </a:fld>
            <a:endParaRPr lang="fr-FR" dirty="0"/>
          </a:p>
        </p:txBody>
      </p:sp>
    </p:spTree>
    <p:extLst>
      <p:ext uri="{BB962C8B-B14F-4D97-AF65-F5344CB8AC3E}">
        <p14:creationId xmlns:p14="http://schemas.microsoft.com/office/powerpoint/2010/main" val="28239840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5BF20-697D-4F10-B482-A5085C7907B0}"/>
              </a:ext>
            </a:extLst>
          </p:cNvPr>
          <p:cNvSpPr>
            <a:spLocks noGrp="1"/>
          </p:cNvSpPr>
          <p:nvPr>
            <p:ph type="title"/>
          </p:nvPr>
        </p:nvSpPr>
        <p:spPr/>
        <p:txBody>
          <a:bodyPr>
            <a:normAutofit/>
          </a:bodyPr>
          <a:lstStyle/>
          <a:p>
            <a:r>
              <a:rPr lang="fr-FR" dirty="0"/>
              <a:t>Développer un module natif</a:t>
            </a:r>
          </a:p>
        </p:txBody>
      </p:sp>
      <p:sp>
        <p:nvSpPr>
          <p:cNvPr id="3" name="Content Placeholder 2">
            <a:extLst>
              <a:ext uri="{FF2B5EF4-FFF2-40B4-BE49-F238E27FC236}">
                <a16:creationId xmlns:a16="http://schemas.microsoft.com/office/drawing/2014/main" id="{006F1FEC-CFB0-4528-A319-DC1220616FDA}"/>
              </a:ext>
            </a:extLst>
          </p:cNvPr>
          <p:cNvSpPr>
            <a:spLocks noGrp="1"/>
          </p:cNvSpPr>
          <p:nvPr>
            <p:ph idx="1"/>
          </p:nvPr>
        </p:nvSpPr>
        <p:spPr/>
        <p:txBody>
          <a:bodyPr/>
          <a:lstStyle/>
          <a:p>
            <a:r>
              <a:rPr lang="fr-FR" dirty="0"/>
              <a:t>Module natif = module écrit en code natif Android ou iOS.</a:t>
            </a:r>
          </a:p>
          <a:p>
            <a:pPr lvl="1"/>
            <a:r>
              <a:rPr lang="fr-FR" dirty="0"/>
              <a:t>Conçu pour être appelé depuis javascript.</a:t>
            </a:r>
          </a:p>
          <a:p>
            <a:pPr lvl="1"/>
            <a:r>
              <a:rPr lang="fr-FR" dirty="0"/>
              <a:t>Cela donne la possibilité d’écrire en natif quelque chose puis de l’appeler depuis React Native.</a:t>
            </a:r>
          </a:p>
          <a:p>
            <a:r>
              <a:rPr lang="fr-FR" dirty="0">
                <a:hlinkClick r:id="rId2"/>
              </a:rPr>
              <a:t>https://reactnative.dev/docs/native-modules-android</a:t>
            </a:r>
            <a:endParaRPr lang="fr-FR" dirty="0"/>
          </a:p>
          <a:p>
            <a:endParaRPr lang="fr-FR" dirty="0"/>
          </a:p>
          <a:p>
            <a:pPr lvl="1"/>
            <a:endParaRPr lang="fr-FR" dirty="0"/>
          </a:p>
        </p:txBody>
      </p:sp>
      <p:sp>
        <p:nvSpPr>
          <p:cNvPr id="4" name="Slide Number Placeholder 3">
            <a:extLst>
              <a:ext uri="{FF2B5EF4-FFF2-40B4-BE49-F238E27FC236}">
                <a16:creationId xmlns:a16="http://schemas.microsoft.com/office/drawing/2014/main" id="{EB2FA603-92D8-49D3-8F91-155AB9FFA450}"/>
              </a:ext>
            </a:extLst>
          </p:cNvPr>
          <p:cNvSpPr>
            <a:spLocks noGrp="1"/>
          </p:cNvSpPr>
          <p:nvPr>
            <p:ph type="sldNum" sz="quarter" idx="12"/>
          </p:nvPr>
        </p:nvSpPr>
        <p:spPr/>
        <p:txBody>
          <a:bodyPr/>
          <a:lstStyle/>
          <a:p>
            <a:fld id="{58C6F86D-B248-40EE-9D98-C59256F51133}" type="slidenum">
              <a:rPr lang="fr-FR" smtClean="0"/>
              <a:t>138</a:t>
            </a:fld>
            <a:endParaRPr lang="fr-FR" dirty="0"/>
          </a:p>
        </p:txBody>
      </p:sp>
    </p:spTree>
    <p:extLst>
      <p:ext uri="{BB962C8B-B14F-4D97-AF65-F5344CB8AC3E}">
        <p14:creationId xmlns:p14="http://schemas.microsoft.com/office/powerpoint/2010/main" val="20547538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CD6F9-4D27-48BB-AF57-477A581D8E8A}"/>
              </a:ext>
            </a:extLst>
          </p:cNvPr>
          <p:cNvSpPr>
            <a:spLocks noGrp="1"/>
          </p:cNvSpPr>
          <p:nvPr>
            <p:ph type="title"/>
          </p:nvPr>
        </p:nvSpPr>
        <p:spPr/>
        <p:txBody>
          <a:bodyPr/>
          <a:lstStyle/>
          <a:p>
            <a:r>
              <a:rPr lang="fr-FR" dirty="0"/>
              <a:t>Module Natif</a:t>
            </a:r>
          </a:p>
        </p:txBody>
      </p:sp>
      <p:sp>
        <p:nvSpPr>
          <p:cNvPr id="3" name="Content Placeholder 2">
            <a:extLst>
              <a:ext uri="{FF2B5EF4-FFF2-40B4-BE49-F238E27FC236}">
                <a16:creationId xmlns:a16="http://schemas.microsoft.com/office/drawing/2014/main" id="{77BC078D-EDD5-4401-89FA-DB59916F260A}"/>
              </a:ext>
            </a:extLst>
          </p:cNvPr>
          <p:cNvSpPr>
            <a:spLocks noGrp="1"/>
          </p:cNvSpPr>
          <p:nvPr>
            <p:ph idx="1"/>
          </p:nvPr>
        </p:nvSpPr>
        <p:spPr/>
        <p:txBody>
          <a:bodyPr/>
          <a:lstStyle/>
          <a:p>
            <a:r>
              <a:rPr lang="fr-FR" dirty="0"/>
              <a:t>Ecrire directement le module natif dans votre projet </a:t>
            </a:r>
          </a:p>
          <a:p>
            <a:r>
              <a:rPr lang="fr-FR" dirty="0"/>
              <a:t>Ecrire une librairie </a:t>
            </a:r>
            <a:r>
              <a:rPr lang="fr-FR" dirty="0" err="1"/>
              <a:t>telechargée</a:t>
            </a:r>
            <a:r>
              <a:rPr lang="fr-FR" dirty="0"/>
              <a:t> avec </a:t>
            </a:r>
            <a:r>
              <a:rPr lang="fr-FR" dirty="0" err="1"/>
              <a:t>npm</a:t>
            </a:r>
            <a:endParaRPr lang="fr-FR" dirty="0"/>
          </a:p>
        </p:txBody>
      </p:sp>
      <p:sp>
        <p:nvSpPr>
          <p:cNvPr id="4" name="Slide Number Placeholder 3">
            <a:extLst>
              <a:ext uri="{FF2B5EF4-FFF2-40B4-BE49-F238E27FC236}">
                <a16:creationId xmlns:a16="http://schemas.microsoft.com/office/drawing/2014/main" id="{7C97D9B3-D674-47D2-B91A-885D0D8E4A4E}"/>
              </a:ext>
            </a:extLst>
          </p:cNvPr>
          <p:cNvSpPr>
            <a:spLocks noGrp="1"/>
          </p:cNvSpPr>
          <p:nvPr>
            <p:ph type="sldNum" sz="quarter" idx="12"/>
          </p:nvPr>
        </p:nvSpPr>
        <p:spPr/>
        <p:txBody>
          <a:bodyPr/>
          <a:lstStyle/>
          <a:p>
            <a:fld id="{58C6F86D-B248-40EE-9D98-C59256F51133}" type="slidenum">
              <a:rPr lang="fr-FR" smtClean="0"/>
              <a:t>139</a:t>
            </a:fld>
            <a:endParaRPr lang="fr-FR" dirty="0"/>
          </a:p>
        </p:txBody>
      </p:sp>
    </p:spTree>
    <p:extLst>
      <p:ext uri="{BB962C8B-B14F-4D97-AF65-F5344CB8AC3E}">
        <p14:creationId xmlns:p14="http://schemas.microsoft.com/office/powerpoint/2010/main" val="1351916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9FB7A-08AB-48AC-BEEB-D2CB05D529EA}"/>
              </a:ext>
            </a:extLst>
          </p:cNvPr>
          <p:cNvSpPr>
            <a:spLocks noGrp="1"/>
          </p:cNvSpPr>
          <p:nvPr>
            <p:ph type="title"/>
          </p:nvPr>
        </p:nvSpPr>
        <p:spPr/>
        <p:txBody>
          <a:bodyPr>
            <a:normAutofit/>
          </a:bodyPr>
          <a:lstStyle/>
          <a:p>
            <a:r>
              <a:rPr lang="fr-FR" dirty="0"/>
              <a:t>React et le superset de JavaScript JSX.</a:t>
            </a:r>
          </a:p>
        </p:txBody>
      </p:sp>
      <p:sp>
        <p:nvSpPr>
          <p:cNvPr id="3" name="Content Placeholder 2">
            <a:extLst>
              <a:ext uri="{FF2B5EF4-FFF2-40B4-BE49-F238E27FC236}">
                <a16:creationId xmlns:a16="http://schemas.microsoft.com/office/drawing/2014/main" id="{23ABA64B-8F47-4B04-ABF7-4773042F7BA8}"/>
              </a:ext>
            </a:extLst>
          </p:cNvPr>
          <p:cNvSpPr>
            <a:spLocks noGrp="1"/>
          </p:cNvSpPr>
          <p:nvPr>
            <p:ph idx="1"/>
          </p:nvPr>
        </p:nvSpPr>
        <p:spPr/>
        <p:txBody>
          <a:bodyPr/>
          <a:lstStyle/>
          <a:p>
            <a:r>
              <a:rPr lang="fr-FR" dirty="0"/>
              <a:t>Ecrire des bouts de code HTML dans Javascript directement.</a:t>
            </a:r>
          </a:p>
          <a:p>
            <a:r>
              <a:rPr lang="fr-FR" dirty="0"/>
              <a:t>Un composant react est une fonction qui retourne de l’HTML (un JSX).</a:t>
            </a:r>
          </a:p>
          <a:p>
            <a:pPr marL="0" indent="0">
              <a:buNone/>
            </a:pPr>
            <a:endParaRPr lang="fr-FR" dirty="0"/>
          </a:p>
        </p:txBody>
      </p:sp>
      <p:sp>
        <p:nvSpPr>
          <p:cNvPr id="4" name="Slide Number Placeholder 3">
            <a:extLst>
              <a:ext uri="{FF2B5EF4-FFF2-40B4-BE49-F238E27FC236}">
                <a16:creationId xmlns:a16="http://schemas.microsoft.com/office/drawing/2014/main" id="{7C21F975-C8D4-4843-927F-C71417C75AB6}"/>
              </a:ext>
            </a:extLst>
          </p:cNvPr>
          <p:cNvSpPr>
            <a:spLocks noGrp="1"/>
          </p:cNvSpPr>
          <p:nvPr>
            <p:ph type="sldNum" sz="quarter" idx="12"/>
          </p:nvPr>
        </p:nvSpPr>
        <p:spPr/>
        <p:txBody>
          <a:bodyPr/>
          <a:lstStyle/>
          <a:p>
            <a:fld id="{58C6F86D-B248-40EE-9D98-C59256F51133}" type="slidenum">
              <a:rPr lang="fr-FR" smtClean="0"/>
              <a:t>14</a:t>
            </a:fld>
            <a:endParaRPr lang="fr-FR" dirty="0"/>
          </a:p>
        </p:txBody>
      </p:sp>
      <p:pic>
        <p:nvPicPr>
          <p:cNvPr id="4098" name="Picture 2" descr="GitHub - Protectator/jsx-tsx-logos: Some unofficial JSX and TSX logos">
            <a:extLst>
              <a:ext uri="{FF2B5EF4-FFF2-40B4-BE49-F238E27FC236}">
                <a16:creationId xmlns:a16="http://schemas.microsoft.com/office/drawing/2014/main" id="{ECCE37B4-4663-4656-BA95-16C526561C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6040" y="3717032"/>
            <a:ext cx="3851920" cy="2365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78742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D7355-FD80-4409-830F-874BBC4565A7}"/>
              </a:ext>
            </a:extLst>
          </p:cNvPr>
          <p:cNvSpPr>
            <a:spLocks noGrp="1"/>
          </p:cNvSpPr>
          <p:nvPr>
            <p:ph type="title"/>
          </p:nvPr>
        </p:nvSpPr>
        <p:spPr/>
        <p:txBody>
          <a:bodyPr/>
          <a:lstStyle/>
          <a:p>
            <a:endParaRPr lang="fr-FR" dirty="0"/>
          </a:p>
        </p:txBody>
      </p:sp>
      <p:sp>
        <p:nvSpPr>
          <p:cNvPr id="3" name="Content Placeholder 2">
            <a:extLst>
              <a:ext uri="{FF2B5EF4-FFF2-40B4-BE49-F238E27FC236}">
                <a16:creationId xmlns:a16="http://schemas.microsoft.com/office/drawing/2014/main" id="{9BDA61A0-9218-41EB-9349-97EEE06F076F}"/>
              </a:ext>
            </a:extLst>
          </p:cNvPr>
          <p:cNvSpPr>
            <a:spLocks noGrp="1"/>
          </p:cNvSpPr>
          <p:nvPr>
            <p:ph idx="1"/>
          </p:nvPr>
        </p:nvSpPr>
        <p:spPr/>
        <p:txBody>
          <a:bodyPr/>
          <a:lstStyle/>
          <a:p>
            <a:r>
              <a:rPr lang="fr-FR" dirty="0">
                <a:solidFill>
                  <a:schemeClr val="bg1">
                    <a:lumMod val="85000"/>
                  </a:schemeClr>
                </a:solidFill>
              </a:rPr>
              <a:t>Introduction</a:t>
            </a:r>
          </a:p>
          <a:p>
            <a:r>
              <a:rPr lang="fr-FR" dirty="0">
                <a:solidFill>
                  <a:schemeClr val="bg1">
                    <a:lumMod val="85000"/>
                  </a:schemeClr>
                </a:solidFill>
              </a:rPr>
              <a:t>React Native</a:t>
            </a:r>
          </a:p>
          <a:p>
            <a:r>
              <a:rPr lang="fr-FR" dirty="0">
                <a:solidFill>
                  <a:schemeClr val="bg1">
                    <a:lumMod val="85000"/>
                  </a:schemeClr>
                </a:solidFill>
              </a:rPr>
              <a:t>Architecture d'application</a:t>
            </a:r>
          </a:p>
          <a:p>
            <a:r>
              <a:rPr lang="fr-FR" dirty="0">
                <a:solidFill>
                  <a:schemeClr val="bg1">
                    <a:lumMod val="85000"/>
                  </a:schemeClr>
                </a:solidFill>
              </a:rPr>
              <a:t>Construire son interface</a:t>
            </a:r>
          </a:p>
          <a:p>
            <a:r>
              <a:rPr lang="fr-FR" dirty="0">
                <a:solidFill>
                  <a:schemeClr val="bg1">
                    <a:lumMod val="85000"/>
                  </a:schemeClr>
                </a:solidFill>
              </a:rPr>
              <a:t>Les formulaires et la gestion des données</a:t>
            </a:r>
          </a:p>
          <a:p>
            <a:r>
              <a:rPr lang="fr-FR" dirty="0">
                <a:solidFill>
                  <a:schemeClr val="bg1">
                    <a:lumMod val="85000"/>
                  </a:schemeClr>
                </a:solidFill>
              </a:rPr>
              <a:t>Interagir avec le terminal</a:t>
            </a:r>
          </a:p>
          <a:p>
            <a:r>
              <a:rPr lang="fr-FR" b="1" dirty="0"/>
              <a:t>Usages avancés</a:t>
            </a:r>
          </a:p>
          <a:p>
            <a:endParaRPr lang="fr-FR" dirty="0"/>
          </a:p>
        </p:txBody>
      </p:sp>
      <p:sp>
        <p:nvSpPr>
          <p:cNvPr id="4" name="Slide Number Placeholder 3">
            <a:extLst>
              <a:ext uri="{FF2B5EF4-FFF2-40B4-BE49-F238E27FC236}">
                <a16:creationId xmlns:a16="http://schemas.microsoft.com/office/drawing/2014/main" id="{97D48018-8A0B-480E-B43F-83155FA48ED5}"/>
              </a:ext>
            </a:extLst>
          </p:cNvPr>
          <p:cNvSpPr>
            <a:spLocks noGrp="1"/>
          </p:cNvSpPr>
          <p:nvPr>
            <p:ph type="sldNum" sz="quarter" idx="12"/>
          </p:nvPr>
        </p:nvSpPr>
        <p:spPr/>
        <p:txBody>
          <a:bodyPr/>
          <a:lstStyle/>
          <a:p>
            <a:fld id="{58C6F86D-B248-40EE-9D98-C59256F51133}" type="slidenum">
              <a:rPr lang="fr-FR" smtClean="0"/>
              <a:t>140</a:t>
            </a:fld>
            <a:endParaRPr lang="fr-FR" dirty="0"/>
          </a:p>
        </p:txBody>
      </p:sp>
    </p:spTree>
    <p:extLst>
      <p:ext uri="{BB962C8B-B14F-4D97-AF65-F5344CB8AC3E}">
        <p14:creationId xmlns:p14="http://schemas.microsoft.com/office/powerpoint/2010/main" val="37959273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6B8CB-343C-4029-B121-66F22CE106CC}"/>
              </a:ext>
            </a:extLst>
          </p:cNvPr>
          <p:cNvSpPr>
            <a:spLocks noGrp="1"/>
          </p:cNvSpPr>
          <p:nvPr>
            <p:ph type="title"/>
          </p:nvPr>
        </p:nvSpPr>
        <p:spPr/>
        <p:txBody>
          <a:bodyPr>
            <a:normAutofit/>
          </a:bodyPr>
          <a:lstStyle/>
          <a:p>
            <a:r>
              <a:rPr lang="fr-FR" dirty="0"/>
              <a:t>Best Practices et erreurs fréquentes</a:t>
            </a:r>
          </a:p>
        </p:txBody>
      </p:sp>
      <p:sp>
        <p:nvSpPr>
          <p:cNvPr id="3" name="Content Placeholder 2">
            <a:extLst>
              <a:ext uri="{FF2B5EF4-FFF2-40B4-BE49-F238E27FC236}">
                <a16:creationId xmlns:a16="http://schemas.microsoft.com/office/drawing/2014/main" id="{261771DC-1ADF-49A0-B18E-080830C4A601}"/>
              </a:ext>
            </a:extLst>
          </p:cNvPr>
          <p:cNvSpPr>
            <a:spLocks noGrp="1"/>
          </p:cNvSpPr>
          <p:nvPr>
            <p:ph idx="1"/>
          </p:nvPr>
        </p:nvSpPr>
        <p:spPr/>
        <p:txBody>
          <a:bodyPr>
            <a:normAutofit fontScale="47500" lnSpcReduction="20000"/>
          </a:bodyPr>
          <a:lstStyle/>
          <a:p>
            <a:r>
              <a:rPr lang="fr-FR" dirty="0"/>
              <a:t>Maquetter avant de développer</a:t>
            </a:r>
          </a:p>
          <a:p>
            <a:pPr lvl="1"/>
            <a:r>
              <a:rPr lang="fr-FR" dirty="0"/>
              <a:t>Wireframe</a:t>
            </a:r>
          </a:p>
          <a:p>
            <a:r>
              <a:rPr lang="fr-FR" dirty="0"/>
              <a:t>Code Typing:</a:t>
            </a:r>
          </a:p>
          <a:p>
            <a:pPr lvl="1"/>
            <a:r>
              <a:rPr lang="fr-FR" dirty="0"/>
              <a:t>Utiliser Typescript</a:t>
            </a:r>
          </a:p>
          <a:p>
            <a:pPr lvl="1"/>
            <a:r>
              <a:rPr lang="fr-FR" dirty="0"/>
              <a:t>Styles : le séparer du composant et utiliser </a:t>
            </a:r>
            <a:r>
              <a:rPr lang="en-US" dirty="0"/>
              <a:t>StyleSheet.create</a:t>
            </a:r>
          </a:p>
          <a:p>
            <a:r>
              <a:rPr lang="fr-FR" dirty="0"/>
              <a:t>Tableau : bien utiliser l’attribut key.</a:t>
            </a:r>
          </a:p>
          <a:p>
            <a:r>
              <a:rPr lang="fr-FR" dirty="0"/>
              <a:t>Décomposer pour réutiliser et modulariser</a:t>
            </a:r>
          </a:p>
          <a:p>
            <a:pPr lvl="1"/>
            <a:r>
              <a:rPr lang="fr-FR" dirty="0"/>
              <a:t>Ecrire du code testable</a:t>
            </a:r>
          </a:p>
          <a:p>
            <a:r>
              <a:rPr lang="fr-FR" dirty="0"/>
              <a:t>Couleurs : utiliser que des palettes</a:t>
            </a:r>
          </a:p>
          <a:p>
            <a:pPr lvl="1"/>
            <a:r>
              <a:rPr lang="fr-FR" dirty="0"/>
              <a:t>primary, secondary, etc.</a:t>
            </a:r>
          </a:p>
          <a:p>
            <a:pPr lvl="1"/>
            <a:r>
              <a:rPr lang="fr-FR" dirty="0"/>
              <a:t>penser avec un système de design (Material, Eva, etc.)</a:t>
            </a:r>
          </a:p>
          <a:p>
            <a:r>
              <a:rPr lang="fr-FR" dirty="0"/>
              <a:t>react-native link</a:t>
            </a:r>
          </a:p>
          <a:p>
            <a:pPr lvl="1"/>
            <a:r>
              <a:rPr lang="fr-FR" dirty="0"/>
              <a:t>Ne pas oublier de linker une librairie quand elle possède des éléments natif</a:t>
            </a:r>
          </a:p>
          <a:p>
            <a:r>
              <a:rPr lang="fr-FR" dirty="0"/>
              <a:t>Utiliser des fontes quand c’est possible (fontello)</a:t>
            </a:r>
          </a:p>
          <a:p>
            <a:r>
              <a:rPr lang="fr-FR" dirty="0"/>
              <a:t>Attention aux ressources statique : ne pas oublier d’utiliser require</a:t>
            </a:r>
          </a:p>
          <a:p>
            <a:r>
              <a:rPr lang="fr-FR" dirty="0"/>
              <a:t>Bien vérifier le JDK utilisé (openJDK11)</a:t>
            </a:r>
          </a:p>
          <a:p>
            <a:r>
              <a:rPr lang="fr-FR" dirty="0"/>
              <a:t>Wiper les data du téléphone</a:t>
            </a:r>
          </a:p>
          <a:p>
            <a:r>
              <a:rPr lang="fr-FR" dirty="0"/>
              <a:t>Débugger les console.log</a:t>
            </a:r>
          </a:p>
          <a:p>
            <a:pPr lvl="1"/>
            <a:endParaRPr lang="fr-FR" dirty="0"/>
          </a:p>
        </p:txBody>
      </p:sp>
      <p:sp>
        <p:nvSpPr>
          <p:cNvPr id="4" name="Slide Number Placeholder 3">
            <a:extLst>
              <a:ext uri="{FF2B5EF4-FFF2-40B4-BE49-F238E27FC236}">
                <a16:creationId xmlns:a16="http://schemas.microsoft.com/office/drawing/2014/main" id="{B9AC8B5A-7789-4354-8F96-FBC774AB88FF}"/>
              </a:ext>
            </a:extLst>
          </p:cNvPr>
          <p:cNvSpPr>
            <a:spLocks noGrp="1"/>
          </p:cNvSpPr>
          <p:nvPr>
            <p:ph type="sldNum" sz="quarter" idx="12"/>
          </p:nvPr>
        </p:nvSpPr>
        <p:spPr/>
        <p:txBody>
          <a:bodyPr/>
          <a:lstStyle/>
          <a:p>
            <a:fld id="{58C6F86D-B248-40EE-9D98-C59256F51133}" type="slidenum">
              <a:rPr lang="fr-FR" smtClean="0"/>
              <a:t>141</a:t>
            </a:fld>
            <a:endParaRPr lang="fr-FR" dirty="0"/>
          </a:p>
        </p:txBody>
      </p:sp>
    </p:spTree>
    <p:extLst>
      <p:ext uri="{BB962C8B-B14F-4D97-AF65-F5344CB8AC3E}">
        <p14:creationId xmlns:p14="http://schemas.microsoft.com/office/powerpoint/2010/main" val="7817310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0CCB6-0133-45E5-B7CB-14BC1475B8DF}"/>
              </a:ext>
            </a:extLst>
          </p:cNvPr>
          <p:cNvSpPr>
            <a:spLocks noGrp="1"/>
          </p:cNvSpPr>
          <p:nvPr>
            <p:ph type="title"/>
          </p:nvPr>
        </p:nvSpPr>
        <p:spPr/>
        <p:txBody>
          <a:bodyPr>
            <a:normAutofit/>
          </a:bodyPr>
          <a:lstStyle/>
          <a:p>
            <a:r>
              <a:rPr lang="fr-FR" dirty="0"/>
              <a:t>Tests unitaires et fonctionnels</a:t>
            </a:r>
          </a:p>
        </p:txBody>
      </p:sp>
      <p:sp>
        <p:nvSpPr>
          <p:cNvPr id="3" name="Content Placeholder 2">
            <a:extLst>
              <a:ext uri="{FF2B5EF4-FFF2-40B4-BE49-F238E27FC236}">
                <a16:creationId xmlns:a16="http://schemas.microsoft.com/office/drawing/2014/main" id="{CCC093F8-1416-4B33-B9AD-2F8955C4243B}"/>
              </a:ext>
            </a:extLst>
          </p:cNvPr>
          <p:cNvSpPr>
            <a:spLocks noGrp="1"/>
          </p:cNvSpPr>
          <p:nvPr>
            <p:ph idx="1"/>
          </p:nvPr>
        </p:nvSpPr>
        <p:spPr/>
        <p:txBody>
          <a:bodyPr>
            <a:normAutofit fontScale="62500" lnSpcReduction="20000"/>
          </a:bodyPr>
          <a:lstStyle/>
          <a:p>
            <a:r>
              <a:rPr lang="fr-FR" dirty="0"/>
              <a:t>Analyse statique : </a:t>
            </a:r>
          </a:p>
          <a:p>
            <a:pPr lvl="1"/>
            <a:r>
              <a:rPr lang="fr-FR" dirty="0"/>
              <a:t>linter : eslint</a:t>
            </a:r>
          </a:p>
          <a:p>
            <a:pPr lvl="1"/>
            <a:r>
              <a:rPr lang="fr-FR" dirty="0"/>
              <a:t>type checking (Typescript)</a:t>
            </a:r>
          </a:p>
          <a:p>
            <a:r>
              <a:rPr lang="fr-FR" dirty="0"/>
              <a:t>Ecrire du code testable :</a:t>
            </a:r>
          </a:p>
          <a:p>
            <a:pPr lvl="1"/>
            <a:r>
              <a:rPr lang="fr-FR" dirty="0"/>
              <a:t>Modulariser le code</a:t>
            </a:r>
          </a:p>
          <a:p>
            <a:pPr lvl="1"/>
            <a:r>
              <a:rPr lang="fr-FR" dirty="0"/>
              <a:t>Séparer la logique du business de l’affichage</a:t>
            </a:r>
          </a:p>
          <a:p>
            <a:pPr lvl="2"/>
            <a:r>
              <a:rPr lang="fr-FR" dirty="0"/>
              <a:t>Gestion d’état par une librairie séparée (Redux, MobX, etc.)</a:t>
            </a:r>
          </a:p>
          <a:p>
            <a:pPr lvl="1"/>
            <a:r>
              <a:rPr lang="fr-FR" dirty="0"/>
              <a:t>Un composant ne doit pas gérer un état mais rendre visible un état. Tout au plus il envoie une action qui va modifier un état.</a:t>
            </a:r>
          </a:p>
          <a:p>
            <a:r>
              <a:rPr lang="fr-FR" dirty="0"/>
              <a:t>Test unitaire</a:t>
            </a:r>
          </a:p>
          <a:p>
            <a:pPr lvl="1"/>
            <a:r>
              <a:rPr lang="fr-FR" dirty="0"/>
              <a:t>But est de tester une pièce de manière individuelle. Parfois il faut mocker.</a:t>
            </a:r>
          </a:p>
          <a:p>
            <a:pPr lvl="1"/>
            <a:r>
              <a:rPr lang="fr-FR" dirty="0"/>
              <a:t>Tester avec un framework de test : Jest</a:t>
            </a:r>
          </a:p>
          <a:p>
            <a:pPr lvl="1"/>
            <a:r>
              <a:rPr lang="fr-FR" dirty="0"/>
              <a:t>Given, When, Then</a:t>
            </a:r>
          </a:p>
          <a:p>
            <a:pPr lvl="1"/>
            <a:r>
              <a:rPr lang="fr-FR" dirty="0"/>
              <a:t>AAA (Arrange, Act, Assert)</a:t>
            </a:r>
          </a:p>
          <a:p>
            <a:pPr lvl="1"/>
            <a:endParaRPr lang="fr-FR" dirty="0"/>
          </a:p>
          <a:p>
            <a:r>
              <a:rPr lang="fr-FR" dirty="0"/>
              <a:t>Test d’intégration</a:t>
            </a:r>
          </a:p>
          <a:p>
            <a:pPr lvl="1"/>
            <a:r>
              <a:rPr lang="fr-FR" dirty="0"/>
              <a:t>But est de tester le bon assemblage des pièces.</a:t>
            </a:r>
          </a:p>
          <a:p>
            <a:pPr lvl="1"/>
            <a:r>
              <a:rPr lang="fr-FR" dirty="0"/>
              <a:t>Appium, Detox</a:t>
            </a:r>
          </a:p>
          <a:p>
            <a:pPr lvl="1"/>
            <a:endParaRPr lang="fr-FR" dirty="0"/>
          </a:p>
        </p:txBody>
      </p:sp>
      <p:sp>
        <p:nvSpPr>
          <p:cNvPr id="4" name="Slide Number Placeholder 3">
            <a:extLst>
              <a:ext uri="{FF2B5EF4-FFF2-40B4-BE49-F238E27FC236}">
                <a16:creationId xmlns:a16="http://schemas.microsoft.com/office/drawing/2014/main" id="{8D333B1E-1D63-4558-A20B-C4894780A16A}"/>
              </a:ext>
            </a:extLst>
          </p:cNvPr>
          <p:cNvSpPr>
            <a:spLocks noGrp="1"/>
          </p:cNvSpPr>
          <p:nvPr>
            <p:ph type="sldNum" sz="quarter" idx="12"/>
          </p:nvPr>
        </p:nvSpPr>
        <p:spPr/>
        <p:txBody>
          <a:bodyPr/>
          <a:lstStyle/>
          <a:p>
            <a:fld id="{58C6F86D-B248-40EE-9D98-C59256F51133}" type="slidenum">
              <a:rPr lang="fr-FR" smtClean="0"/>
              <a:t>142</a:t>
            </a:fld>
            <a:endParaRPr lang="fr-FR" dirty="0"/>
          </a:p>
        </p:txBody>
      </p:sp>
    </p:spTree>
    <p:extLst>
      <p:ext uri="{BB962C8B-B14F-4D97-AF65-F5344CB8AC3E}">
        <p14:creationId xmlns:p14="http://schemas.microsoft.com/office/powerpoint/2010/main" val="320923680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76B50-8F88-4DE5-8210-2EB38D528A36}"/>
              </a:ext>
            </a:extLst>
          </p:cNvPr>
          <p:cNvSpPr>
            <a:spLocks noGrp="1"/>
          </p:cNvSpPr>
          <p:nvPr>
            <p:ph type="title"/>
          </p:nvPr>
        </p:nvSpPr>
        <p:spPr/>
        <p:txBody>
          <a:bodyPr>
            <a:normAutofit/>
          </a:bodyPr>
          <a:lstStyle/>
          <a:p>
            <a:r>
              <a:rPr lang="fr-FR" dirty="0"/>
              <a:t>Publier l'application</a:t>
            </a:r>
          </a:p>
        </p:txBody>
      </p:sp>
      <p:sp>
        <p:nvSpPr>
          <p:cNvPr id="3" name="Content Placeholder 2">
            <a:extLst>
              <a:ext uri="{FF2B5EF4-FFF2-40B4-BE49-F238E27FC236}">
                <a16:creationId xmlns:a16="http://schemas.microsoft.com/office/drawing/2014/main" id="{29F0522E-DB69-45AF-9327-C67ECF718E92}"/>
              </a:ext>
            </a:extLst>
          </p:cNvPr>
          <p:cNvSpPr>
            <a:spLocks noGrp="1"/>
          </p:cNvSpPr>
          <p:nvPr>
            <p:ph idx="1"/>
          </p:nvPr>
        </p:nvSpPr>
        <p:spPr/>
        <p:txBody>
          <a:bodyPr>
            <a:normAutofit lnSpcReduction="10000"/>
          </a:bodyPr>
          <a:lstStyle/>
          <a:p>
            <a:r>
              <a:rPr lang="fr-FR" dirty="0"/>
              <a:t>Android : fabriquer un fichier APK en release</a:t>
            </a:r>
          </a:p>
          <a:p>
            <a:pPr lvl="1"/>
            <a:r>
              <a:rPr lang="fr-FR" dirty="0"/>
              <a:t>Générer un fichier </a:t>
            </a:r>
            <a:r>
              <a:rPr lang="fr-FR" b="1" dirty="0"/>
              <a:t>keystore</a:t>
            </a:r>
            <a:r>
              <a:rPr lang="fr-FR" dirty="0"/>
              <a:t> (java keytool)</a:t>
            </a:r>
          </a:p>
          <a:p>
            <a:pPr marL="457200" lvl="1" indent="0">
              <a:buNone/>
            </a:pPr>
            <a:endParaRPr lang="fr-FR" dirty="0"/>
          </a:p>
          <a:p>
            <a:pPr lvl="1"/>
            <a:r>
              <a:rPr lang="fr-FR" dirty="0"/>
              <a:t>Lier le fichier keystore dans le </a:t>
            </a:r>
            <a:r>
              <a:rPr lang="fr-FR" b="1" dirty="0"/>
              <a:t>android/app/build.gradle</a:t>
            </a:r>
          </a:p>
          <a:p>
            <a:pPr lvl="1"/>
            <a:r>
              <a:rPr lang="fr-FR" dirty="0"/>
              <a:t>Ajouter les ressources dans les assets</a:t>
            </a:r>
          </a:p>
          <a:p>
            <a:pPr lvl="1"/>
            <a:endParaRPr lang="fr-FR" b="1" dirty="0"/>
          </a:p>
          <a:p>
            <a:pPr lvl="1"/>
            <a:r>
              <a:rPr lang="fr-FR" dirty="0"/>
              <a:t>Dans le répertoire </a:t>
            </a:r>
            <a:r>
              <a:rPr lang="fr-FR" b="1" dirty="0"/>
              <a:t>android</a:t>
            </a:r>
            <a:r>
              <a:rPr lang="fr-FR" dirty="0"/>
              <a:t>, Lancer la commande </a:t>
            </a:r>
            <a:r>
              <a:rPr lang="fr-FR" b="1" dirty="0"/>
              <a:t>gradlew assembleRelease</a:t>
            </a:r>
          </a:p>
          <a:p>
            <a:pPr lvl="1"/>
            <a:r>
              <a:rPr lang="fr-FR" dirty="0"/>
              <a:t>Publier l’application sur le Play Store (ou sur une autre store) selon les modalités indiquées par le constructeur. (25$ une fois pour toute pour créer un compte Google Play Store)</a:t>
            </a:r>
          </a:p>
        </p:txBody>
      </p:sp>
      <p:sp>
        <p:nvSpPr>
          <p:cNvPr id="4" name="Slide Number Placeholder 3">
            <a:extLst>
              <a:ext uri="{FF2B5EF4-FFF2-40B4-BE49-F238E27FC236}">
                <a16:creationId xmlns:a16="http://schemas.microsoft.com/office/drawing/2014/main" id="{4CB5BE21-6AC4-47BD-93A9-1DAD3D8F1010}"/>
              </a:ext>
            </a:extLst>
          </p:cNvPr>
          <p:cNvSpPr>
            <a:spLocks noGrp="1"/>
          </p:cNvSpPr>
          <p:nvPr>
            <p:ph type="sldNum" sz="quarter" idx="12"/>
          </p:nvPr>
        </p:nvSpPr>
        <p:spPr/>
        <p:txBody>
          <a:bodyPr/>
          <a:lstStyle/>
          <a:p>
            <a:fld id="{58C6F86D-B248-40EE-9D98-C59256F51133}" type="slidenum">
              <a:rPr lang="fr-FR" smtClean="0"/>
              <a:t>143</a:t>
            </a:fld>
            <a:endParaRPr lang="fr-FR" dirty="0"/>
          </a:p>
        </p:txBody>
      </p:sp>
      <p:pic>
        <p:nvPicPr>
          <p:cNvPr id="5" name="Picture 4">
            <a:extLst>
              <a:ext uri="{FF2B5EF4-FFF2-40B4-BE49-F238E27FC236}">
                <a16:creationId xmlns:a16="http://schemas.microsoft.com/office/drawing/2014/main" id="{35DE286E-90F2-468E-9EBD-B68FE405CD6E}"/>
              </a:ext>
            </a:extLst>
          </p:cNvPr>
          <p:cNvPicPr>
            <a:picLocks noChangeAspect="1"/>
          </p:cNvPicPr>
          <p:nvPr/>
        </p:nvPicPr>
        <p:blipFill>
          <a:blip r:embed="rId3"/>
          <a:stretch>
            <a:fillRect/>
          </a:stretch>
        </p:blipFill>
        <p:spPr>
          <a:xfrm>
            <a:off x="4349" y="2578638"/>
            <a:ext cx="9144000" cy="268941"/>
          </a:xfrm>
          <a:prstGeom prst="rect">
            <a:avLst/>
          </a:prstGeom>
        </p:spPr>
      </p:pic>
      <p:pic>
        <p:nvPicPr>
          <p:cNvPr id="6" name="Picture 5">
            <a:extLst>
              <a:ext uri="{FF2B5EF4-FFF2-40B4-BE49-F238E27FC236}">
                <a16:creationId xmlns:a16="http://schemas.microsoft.com/office/drawing/2014/main" id="{2F72CFE4-8AB6-45D8-9CDF-097FE787627E}"/>
              </a:ext>
            </a:extLst>
          </p:cNvPr>
          <p:cNvPicPr>
            <a:picLocks noChangeAspect="1"/>
          </p:cNvPicPr>
          <p:nvPr/>
        </p:nvPicPr>
        <p:blipFill>
          <a:blip r:embed="rId4"/>
          <a:stretch>
            <a:fillRect/>
          </a:stretch>
        </p:blipFill>
        <p:spPr>
          <a:xfrm>
            <a:off x="251520" y="3645024"/>
            <a:ext cx="8532440" cy="429966"/>
          </a:xfrm>
          <a:prstGeom prst="rect">
            <a:avLst/>
          </a:prstGeom>
        </p:spPr>
      </p:pic>
    </p:spTree>
    <p:extLst>
      <p:ext uri="{BB962C8B-B14F-4D97-AF65-F5344CB8AC3E}">
        <p14:creationId xmlns:p14="http://schemas.microsoft.com/office/powerpoint/2010/main" val="18164019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24C6-2C0A-4D07-850B-888E1017D417}"/>
              </a:ext>
            </a:extLst>
          </p:cNvPr>
          <p:cNvSpPr>
            <a:spLocks noGrp="1"/>
          </p:cNvSpPr>
          <p:nvPr>
            <p:ph type="title"/>
          </p:nvPr>
        </p:nvSpPr>
        <p:spPr/>
        <p:txBody>
          <a:bodyPr/>
          <a:lstStyle/>
          <a:p>
            <a:r>
              <a:rPr lang="fr-FR" dirty="0"/>
              <a:t>Publier l’application</a:t>
            </a:r>
          </a:p>
        </p:txBody>
      </p:sp>
      <p:sp>
        <p:nvSpPr>
          <p:cNvPr id="3" name="Content Placeholder 2">
            <a:extLst>
              <a:ext uri="{FF2B5EF4-FFF2-40B4-BE49-F238E27FC236}">
                <a16:creationId xmlns:a16="http://schemas.microsoft.com/office/drawing/2014/main" id="{1C0519C5-0309-4B3B-8977-63FE74C25454}"/>
              </a:ext>
            </a:extLst>
          </p:cNvPr>
          <p:cNvSpPr>
            <a:spLocks noGrp="1"/>
          </p:cNvSpPr>
          <p:nvPr>
            <p:ph idx="1"/>
          </p:nvPr>
        </p:nvSpPr>
        <p:spPr/>
        <p:txBody>
          <a:bodyPr/>
          <a:lstStyle/>
          <a:p>
            <a:r>
              <a:rPr lang="fr-FR" dirty="0"/>
              <a:t>iOS : https://reactnative.dev/docs/publishing-to-app-store</a:t>
            </a:r>
          </a:p>
        </p:txBody>
      </p:sp>
      <p:sp>
        <p:nvSpPr>
          <p:cNvPr id="4" name="Slide Number Placeholder 3">
            <a:extLst>
              <a:ext uri="{FF2B5EF4-FFF2-40B4-BE49-F238E27FC236}">
                <a16:creationId xmlns:a16="http://schemas.microsoft.com/office/drawing/2014/main" id="{365A7EBC-7F9E-4A1E-A7E3-3FC8DFDE3892}"/>
              </a:ext>
            </a:extLst>
          </p:cNvPr>
          <p:cNvSpPr>
            <a:spLocks noGrp="1"/>
          </p:cNvSpPr>
          <p:nvPr>
            <p:ph type="sldNum" sz="quarter" idx="12"/>
          </p:nvPr>
        </p:nvSpPr>
        <p:spPr/>
        <p:txBody>
          <a:bodyPr/>
          <a:lstStyle/>
          <a:p>
            <a:fld id="{58C6F86D-B248-40EE-9D98-C59256F51133}" type="slidenum">
              <a:rPr lang="fr-FR" smtClean="0"/>
              <a:t>144</a:t>
            </a:fld>
            <a:endParaRPr lang="fr-FR" dirty="0"/>
          </a:p>
        </p:txBody>
      </p:sp>
    </p:spTree>
    <p:extLst>
      <p:ext uri="{BB962C8B-B14F-4D97-AF65-F5344CB8AC3E}">
        <p14:creationId xmlns:p14="http://schemas.microsoft.com/office/powerpoint/2010/main" val="23683910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3CB7F-E134-44D0-AC7A-997D24A195F6}"/>
              </a:ext>
            </a:extLst>
          </p:cNvPr>
          <p:cNvSpPr>
            <a:spLocks noGrp="1"/>
          </p:cNvSpPr>
          <p:nvPr>
            <p:ph type="title"/>
          </p:nvPr>
        </p:nvSpPr>
        <p:spPr/>
        <p:txBody>
          <a:bodyPr>
            <a:normAutofit/>
          </a:bodyPr>
          <a:lstStyle/>
          <a:p>
            <a:r>
              <a:rPr lang="fr-FR" dirty="0"/>
              <a:t>Mises à jour Over The Air.</a:t>
            </a:r>
          </a:p>
        </p:txBody>
      </p:sp>
      <p:sp>
        <p:nvSpPr>
          <p:cNvPr id="3" name="Content Placeholder 2">
            <a:extLst>
              <a:ext uri="{FF2B5EF4-FFF2-40B4-BE49-F238E27FC236}">
                <a16:creationId xmlns:a16="http://schemas.microsoft.com/office/drawing/2014/main" id="{EE51BDEC-9DD2-43CD-BB80-6A98D273B7A7}"/>
              </a:ext>
            </a:extLst>
          </p:cNvPr>
          <p:cNvSpPr>
            <a:spLocks noGrp="1"/>
          </p:cNvSpPr>
          <p:nvPr>
            <p:ph idx="1"/>
          </p:nvPr>
        </p:nvSpPr>
        <p:spPr/>
        <p:txBody>
          <a:bodyPr>
            <a:normAutofit/>
          </a:bodyPr>
          <a:lstStyle/>
          <a:p>
            <a:r>
              <a:rPr lang="fr-FR" dirty="0"/>
              <a:t>OTA : Over The Air.</a:t>
            </a:r>
          </a:p>
          <a:p>
            <a:r>
              <a:rPr lang="fr-FR" dirty="0"/>
              <a:t>Technologie Microsoft Open Source permettant de mettre à jour la partie javascript d’une application React Native.</a:t>
            </a:r>
          </a:p>
          <a:p>
            <a:r>
              <a:rPr lang="fr-FR" dirty="0"/>
              <a:t>Avantage : bypass the Play Store ou le Apple Store.</a:t>
            </a:r>
          </a:p>
          <a:p>
            <a:pPr lvl="1"/>
            <a:r>
              <a:rPr lang="fr-FR" dirty="0"/>
              <a:t>donc mise à jour plus rapide</a:t>
            </a:r>
          </a:p>
          <a:p>
            <a:pPr lvl="1"/>
            <a:r>
              <a:rPr lang="fr-FR" dirty="0"/>
              <a:t>MAIS : ne doit concerner que les bugs (limitation juridique)</a:t>
            </a:r>
          </a:p>
          <a:p>
            <a:r>
              <a:rPr lang="fr-FR" dirty="0"/>
              <a:t>Inconvénient : limité à javascript et non aux parties natives d’une application.</a:t>
            </a:r>
          </a:p>
        </p:txBody>
      </p:sp>
      <p:sp>
        <p:nvSpPr>
          <p:cNvPr id="4" name="Slide Number Placeholder 3">
            <a:extLst>
              <a:ext uri="{FF2B5EF4-FFF2-40B4-BE49-F238E27FC236}">
                <a16:creationId xmlns:a16="http://schemas.microsoft.com/office/drawing/2014/main" id="{F9DBCCBB-B1CD-4FC5-A264-B72145164BD5}"/>
              </a:ext>
            </a:extLst>
          </p:cNvPr>
          <p:cNvSpPr>
            <a:spLocks noGrp="1"/>
          </p:cNvSpPr>
          <p:nvPr>
            <p:ph type="sldNum" sz="quarter" idx="12"/>
          </p:nvPr>
        </p:nvSpPr>
        <p:spPr/>
        <p:txBody>
          <a:bodyPr/>
          <a:lstStyle/>
          <a:p>
            <a:fld id="{58C6F86D-B248-40EE-9D98-C59256F51133}" type="slidenum">
              <a:rPr lang="fr-FR" smtClean="0"/>
              <a:t>145</a:t>
            </a:fld>
            <a:endParaRPr lang="fr-FR" dirty="0"/>
          </a:p>
        </p:txBody>
      </p:sp>
    </p:spTree>
    <p:extLst>
      <p:ext uri="{BB962C8B-B14F-4D97-AF65-F5344CB8AC3E}">
        <p14:creationId xmlns:p14="http://schemas.microsoft.com/office/powerpoint/2010/main" val="39622993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5CA3F-F2CE-4E34-A5FC-EB06C0A5AE5D}"/>
              </a:ext>
            </a:extLst>
          </p:cNvPr>
          <p:cNvSpPr>
            <a:spLocks noGrp="1"/>
          </p:cNvSpPr>
          <p:nvPr>
            <p:ph type="title"/>
          </p:nvPr>
        </p:nvSpPr>
        <p:spPr/>
        <p:txBody>
          <a:bodyPr>
            <a:normAutofit/>
          </a:bodyPr>
          <a:lstStyle/>
          <a:p>
            <a:r>
              <a:rPr lang="fr-FR" dirty="0"/>
              <a:t>Frameworks et outils complémentaires.</a:t>
            </a:r>
          </a:p>
        </p:txBody>
      </p:sp>
      <p:sp>
        <p:nvSpPr>
          <p:cNvPr id="3" name="Content Placeholder 2">
            <a:extLst>
              <a:ext uri="{FF2B5EF4-FFF2-40B4-BE49-F238E27FC236}">
                <a16:creationId xmlns:a16="http://schemas.microsoft.com/office/drawing/2014/main" id="{01C149BA-C46C-45D9-996F-862027FDE508}"/>
              </a:ext>
            </a:extLst>
          </p:cNvPr>
          <p:cNvSpPr>
            <a:spLocks noGrp="1"/>
          </p:cNvSpPr>
          <p:nvPr>
            <p:ph idx="1"/>
          </p:nvPr>
        </p:nvSpPr>
        <p:spPr/>
        <p:txBody>
          <a:bodyPr>
            <a:normAutofit fontScale="92500" lnSpcReduction="20000"/>
          </a:bodyPr>
          <a:lstStyle/>
          <a:p>
            <a:r>
              <a:rPr lang="fr-FR" b="1" dirty="0"/>
              <a:t>NativeBase</a:t>
            </a:r>
            <a:r>
              <a:rPr lang="fr-FR" dirty="0"/>
              <a:t> : des tonnes de composants. C’est le bootstrap de React Native.</a:t>
            </a:r>
          </a:p>
          <a:p>
            <a:r>
              <a:rPr lang="fr-FR" b="1" dirty="0"/>
              <a:t>Teaset</a:t>
            </a:r>
            <a:r>
              <a:rPr lang="fr-FR" dirty="0"/>
              <a:t> : encore d’autres composants</a:t>
            </a:r>
          </a:p>
          <a:p>
            <a:r>
              <a:rPr lang="fr-FR" b="1" dirty="0"/>
              <a:t>Material Kit React Native </a:t>
            </a:r>
            <a:r>
              <a:rPr lang="fr-FR" dirty="0"/>
              <a:t>: Google Material Design dans React Native.</a:t>
            </a:r>
          </a:p>
          <a:p>
            <a:r>
              <a:rPr lang="fr-FR" b="1" dirty="0"/>
              <a:t>React Native Elements </a:t>
            </a:r>
            <a:r>
              <a:rPr lang="fr-FR" dirty="0"/>
              <a:t>: Des composants réalisés par des développeurs. La plateforme web est incluse.</a:t>
            </a:r>
          </a:p>
          <a:p>
            <a:r>
              <a:rPr lang="fr-FR" b="1" dirty="0"/>
              <a:t>AirBnB lottie</a:t>
            </a:r>
            <a:r>
              <a:rPr lang="fr-FR" dirty="0"/>
              <a:t> : pour les animations Adobe After Effect</a:t>
            </a:r>
          </a:p>
          <a:p>
            <a:r>
              <a:rPr lang="fr-FR" b="1" dirty="0"/>
              <a:t>React Native Vector Icons</a:t>
            </a:r>
            <a:r>
              <a:rPr lang="fr-FR" dirty="0"/>
              <a:t> : pour les fontes d’icônes.</a:t>
            </a:r>
          </a:p>
          <a:p>
            <a:r>
              <a:rPr lang="fr-FR" b="1" dirty="0"/>
              <a:t>Ignite CLI </a:t>
            </a:r>
            <a:r>
              <a:rPr lang="fr-FR" dirty="0"/>
              <a:t>: Objectif de remplacer react-native ou expo pour gérer le code d’un projet.</a:t>
            </a:r>
          </a:p>
          <a:p>
            <a:r>
              <a:rPr lang="fr-FR" b="1" dirty="0"/>
              <a:t>React Native MapView</a:t>
            </a:r>
            <a:r>
              <a:rPr lang="fr-FR" dirty="0"/>
              <a:t> : afficher des google maps.</a:t>
            </a:r>
          </a:p>
          <a:p>
            <a:endParaRPr lang="fr-FR" dirty="0"/>
          </a:p>
        </p:txBody>
      </p:sp>
      <p:sp>
        <p:nvSpPr>
          <p:cNvPr id="4" name="Slide Number Placeholder 3">
            <a:extLst>
              <a:ext uri="{FF2B5EF4-FFF2-40B4-BE49-F238E27FC236}">
                <a16:creationId xmlns:a16="http://schemas.microsoft.com/office/drawing/2014/main" id="{17AC4CFE-50F2-4E3B-B761-8CC0C4A255E3}"/>
              </a:ext>
            </a:extLst>
          </p:cNvPr>
          <p:cNvSpPr>
            <a:spLocks noGrp="1"/>
          </p:cNvSpPr>
          <p:nvPr>
            <p:ph type="sldNum" sz="quarter" idx="12"/>
          </p:nvPr>
        </p:nvSpPr>
        <p:spPr/>
        <p:txBody>
          <a:bodyPr/>
          <a:lstStyle/>
          <a:p>
            <a:fld id="{58C6F86D-B248-40EE-9D98-C59256F51133}" type="slidenum">
              <a:rPr lang="fr-FR" smtClean="0"/>
              <a:t>146</a:t>
            </a:fld>
            <a:endParaRPr lang="fr-FR" dirty="0"/>
          </a:p>
        </p:txBody>
      </p:sp>
    </p:spTree>
    <p:extLst>
      <p:ext uri="{BB962C8B-B14F-4D97-AF65-F5344CB8AC3E}">
        <p14:creationId xmlns:p14="http://schemas.microsoft.com/office/powerpoint/2010/main" val="18387831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FAFD-CBFE-441E-810D-BEC51187086C}"/>
              </a:ext>
            </a:extLst>
          </p:cNvPr>
          <p:cNvSpPr>
            <a:spLocks noGrp="1"/>
          </p:cNvSpPr>
          <p:nvPr>
            <p:ph type="title"/>
          </p:nvPr>
        </p:nvSpPr>
        <p:spPr/>
        <p:txBody>
          <a:bodyPr/>
          <a:lstStyle/>
          <a:p>
            <a:r>
              <a:rPr lang="fr-FR" dirty="0"/>
              <a:t>Fin !</a:t>
            </a:r>
          </a:p>
        </p:txBody>
      </p:sp>
      <p:sp>
        <p:nvSpPr>
          <p:cNvPr id="4" name="Slide Number Placeholder 3">
            <a:extLst>
              <a:ext uri="{FF2B5EF4-FFF2-40B4-BE49-F238E27FC236}">
                <a16:creationId xmlns:a16="http://schemas.microsoft.com/office/drawing/2014/main" id="{93997739-FFE7-45EC-AA31-188ACFD85999}"/>
              </a:ext>
            </a:extLst>
          </p:cNvPr>
          <p:cNvSpPr>
            <a:spLocks noGrp="1"/>
          </p:cNvSpPr>
          <p:nvPr>
            <p:ph type="sldNum" sz="quarter" idx="12"/>
          </p:nvPr>
        </p:nvSpPr>
        <p:spPr/>
        <p:txBody>
          <a:bodyPr/>
          <a:lstStyle/>
          <a:p>
            <a:fld id="{863CAD2B-7A55-479A-A845-33D4CBCE1FBD}" type="slidenum">
              <a:rPr lang="fr-FR" smtClean="0"/>
              <a:t>147</a:t>
            </a:fld>
            <a:endParaRPr lang="fr-FR" dirty="0"/>
          </a:p>
        </p:txBody>
      </p:sp>
      <p:pic>
        <p:nvPicPr>
          <p:cNvPr id="6" name="Picture 5">
            <a:extLst>
              <a:ext uri="{FF2B5EF4-FFF2-40B4-BE49-F238E27FC236}">
                <a16:creationId xmlns:a16="http://schemas.microsoft.com/office/drawing/2014/main" id="{A87D88D9-DF85-4434-A732-70C8B335F52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34442" y="1417638"/>
            <a:ext cx="4675115" cy="4365104"/>
          </a:xfrm>
          <a:prstGeom prst="rect">
            <a:avLst/>
          </a:prstGeom>
        </p:spPr>
      </p:pic>
      <p:sp>
        <p:nvSpPr>
          <p:cNvPr id="7" name="TextBox 6">
            <a:extLst>
              <a:ext uri="{FF2B5EF4-FFF2-40B4-BE49-F238E27FC236}">
                <a16:creationId xmlns:a16="http://schemas.microsoft.com/office/drawing/2014/main" id="{0CE99979-07CF-4CCE-A65D-93292767DDA4}"/>
              </a:ext>
            </a:extLst>
          </p:cNvPr>
          <p:cNvSpPr txBox="1"/>
          <p:nvPr/>
        </p:nvSpPr>
        <p:spPr>
          <a:xfrm>
            <a:off x="3563888" y="5884880"/>
            <a:ext cx="2281074" cy="369332"/>
          </a:xfrm>
          <a:prstGeom prst="rect">
            <a:avLst/>
          </a:prstGeom>
          <a:noFill/>
        </p:spPr>
        <p:txBody>
          <a:bodyPr wrap="none" rtlCol="0">
            <a:spAutoFit/>
          </a:bodyPr>
          <a:lstStyle/>
          <a:p>
            <a:r>
              <a:rPr lang="fr-FR" dirty="0"/>
              <a:t>jlguenego@gmail.com</a:t>
            </a:r>
          </a:p>
        </p:txBody>
      </p:sp>
    </p:spTree>
    <p:extLst>
      <p:ext uri="{BB962C8B-B14F-4D97-AF65-F5344CB8AC3E}">
        <p14:creationId xmlns:p14="http://schemas.microsoft.com/office/powerpoint/2010/main" val="1358154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E28C1-CB67-4C4E-A861-4B7779207C1D}"/>
              </a:ext>
            </a:extLst>
          </p:cNvPr>
          <p:cNvSpPr>
            <a:spLocks noGrp="1"/>
          </p:cNvSpPr>
          <p:nvPr>
            <p:ph type="title"/>
          </p:nvPr>
        </p:nvSpPr>
        <p:spPr/>
        <p:txBody>
          <a:bodyPr/>
          <a:lstStyle/>
          <a:p>
            <a:r>
              <a:rPr lang="fr-FR" dirty="0"/>
              <a:t>Premier exercice</a:t>
            </a:r>
          </a:p>
        </p:txBody>
      </p:sp>
      <p:sp>
        <p:nvSpPr>
          <p:cNvPr id="3" name="Content Placeholder 2">
            <a:extLst>
              <a:ext uri="{FF2B5EF4-FFF2-40B4-BE49-F238E27FC236}">
                <a16:creationId xmlns:a16="http://schemas.microsoft.com/office/drawing/2014/main" id="{69DC0A67-A64B-4A1D-B371-A9BB90189ABD}"/>
              </a:ext>
            </a:extLst>
          </p:cNvPr>
          <p:cNvSpPr>
            <a:spLocks noGrp="1"/>
          </p:cNvSpPr>
          <p:nvPr>
            <p:ph idx="1"/>
          </p:nvPr>
        </p:nvSpPr>
        <p:spPr>
          <a:xfrm>
            <a:off x="457200" y="1600201"/>
            <a:ext cx="8229600" cy="1180728"/>
          </a:xfrm>
        </p:spPr>
        <p:txBody>
          <a:bodyPr/>
          <a:lstStyle/>
          <a:p>
            <a:r>
              <a:rPr lang="fr-FR" dirty="0"/>
              <a:t>Création d’un compte sur expo.dev</a:t>
            </a:r>
          </a:p>
          <a:p>
            <a:r>
              <a:rPr lang="fr-FR" dirty="0"/>
              <a:t>Créer un snack « Hello World »</a:t>
            </a:r>
          </a:p>
          <a:p>
            <a:endParaRPr lang="fr-FR" dirty="0"/>
          </a:p>
        </p:txBody>
      </p:sp>
      <p:sp>
        <p:nvSpPr>
          <p:cNvPr id="5" name="Slide Number Placeholder 4">
            <a:extLst>
              <a:ext uri="{FF2B5EF4-FFF2-40B4-BE49-F238E27FC236}">
                <a16:creationId xmlns:a16="http://schemas.microsoft.com/office/drawing/2014/main" id="{3E242BA3-0CDE-462C-8479-21FCD05A987B}"/>
              </a:ext>
            </a:extLst>
          </p:cNvPr>
          <p:cNvSpPr>
            <a:spLocks noGrp="1"/>
          </p:cNvSpPr>
          <p:nvPr>
            <p:ph type="sldNum" sz="quarter" idx="12"/>
          </p:nvPr>
        </p:nvSpPr>
        <p:spPr/>
        <p:txBody>
          <a:bodyPr/>
          <a:lstStyle/>
          <a:p>
            <a:fld id="{58C6F86D-B248-40EE-9D98-C59256F51133}" type="slidenum">
              <a:rPr lang="fr-FR" smtClean="0"/>
              <a:t>15</a:t>
            </a:fld>
            <a:endParaRPr lang="fr-FR" dirty="0"/>
          </a:p>
        </p:txBody>
      </p:sp>
      <p:pic>
        <p:nvPicPr>
          <p:cNvPr id="4" name="Picture 3">
            <a:extLst>
              <a:ext uri="{FF2B5EF4-FFF2-40B4-BE49-F238E27FC236}">
                <a16:creationId xmlns:a16="http://schemas.microsoft.com/office/drawing/2014/main" id="{482FD02A-8DB3-4F37-8975-255254048F0B}"/>
              </a:ext>
            </a:extLst>
          </p:cNvPr>
          <p:cNvPicPr>
            <a:picLocks noChangeAspect="1"/>
          </p:cNvPicPr>
          <p:nvPr/>
        </p:nvPicPr>
        <p:blipFill>
          <a:blip r:embed="rId2"/>
          <a:stretch>
            <a:fillRect/>
          </a:stretch>
        </p:blipFill>
        <p:spPr>
          <a:xfrm>
            <a:off x="539552" y="3284984"/>
            <a:ext cx="8172400" cy="2857662"/>
          </a:xfrm>
          <a:prstGeom prst="rect">
            <a:avLst/>
          </a:prstGeom>
        </p:spPr>
      </p:pic>
    </p:spTree>
    <p:extLst>
      <p:ext uri="{BB962C8B-B14F-4D97-AF65-F5344CB8AC3E}">
        <p14:creationId xmlns:p14="http://schemas.microsoft.com/office/powerpoint/2010/main" val="2348692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4DB5-7BA4-465B-A782-5C0288BAAFD0}"/>
              </a:ext>
            </a:extLst>
          </p:cNvPr>
          <p:cNvSpPr>
            <a:spLocks noGrp="1"/>
          </p:cNvSpPr>
          <p:nvPr>
            <p:ph type="title"/>
          </p:nvPr>
        </p:nvSpPr>
        <p:spPr/>
        <p:txBody>
          <a:bodyPr>
            <a:normAutofit/>
          </a:bodyPr>
          <a:lstStyle/>
          <a:p>
            <a:r>
              <a:rPr lang="fr-FR" dirty="0"/>
              <a:t>React Native : principes clés, fonctionnement général.</a:t>
            </a:r>
          </a:p>
        </p:txBody>
      </p:sp>
      <p:sp>
        <p:nvSpPr>
          <p:cNvPr id="3" name="Content Placeholder 2">
            <a:extLst>
              <a:ext uri="{FF2B5EF4-FFF2-40B4-BE49-F238E27FC236}">
                <a16:creationId xmlns:a16="http://schemas.microsoft.com/office/drawing/2014/main" id="{C54FAA65-5DD2-4875-8AA6-E08D77EDA400}"/>
              </a:ext>
            </a:extLst>
          </p:cNvPr>
          <p:cNvSpPr>
            <a:spLocks noGrp="1"/>
          </p:cNvSpPr>
          <p:nvPr>
            <p:ph idx="1"/>
          </p:nvPr>
        </p:nvSpPr>
        <p:spPr/>
        <p:txBody>
          <a:bodyPr>
            <a:normAutofit fontScale="92500" lnSpcReduction="20000"/>
          </a:bodyPr>
          <a:lstStyle/>
          <a:p>
            <a:r>
              <a:rPr lang="fr-FR" dirty="0"/>
              <a:t>React s’écrit en </a:t>
            </a:r>
            <a:r>
              <a:rPr lang="fr-FR" b="1" dirty="0"/>
              <a:t>javascript</a:t>
            </a:r>
            <a:r>
              <a:rPr lang="fr-FR" dirty="0"/>
              <a:t>. Plus particulièrement en </a:t>
            </a:r>
            <a:r>
              <a:rPr lang="fr-FR" b="1" dirty="0"/>
              <a:t>JSX </a:t>
            </a:r>
            <a:r>
              <a:rPr lang="fr-FR" dirty="0"/>
              <a:t>qui facilite l’écriture de l’HTML.</a:t>
            </a:r>
          </a:p>
          <a:p>
            <a:pPr lvl="1"/>
            <a:r>
              <a:rPr lang="fr-FR" dirty="0"/>
              <a:t>React se décline sur plateforme web avec la librairie ‘react-dom’.</a:t>
            </a:r>
          </a:p>
          <a:p>
            <a:pPr lvl="1"/>
            <a:r>
              <a:rPr lang="fr-FR" dirty="0"/>
              <a:t>React se décline sur mobile avec la librairie ‘react-native’</a:t>
            </a:r>
          </a:p>
          <a:p>
            <a:r>
              <a:rPr lang="fr-FR" dirty="0"/>
              <a:t>La librairie ‘react-native’ donne accès au « </a:t>
            </a:r>
            <a:r>
              <a:rPr lang="fr-FR" b="1" dirty="0"/>
              <a:t>core components</a:t>
            </a:r>
            <a:r>
              <a:rPr lang="fr-FR" dirty="0"/>
              <a:t> » : View, Text, Image, TextInput, ScrollView, etc.</a:t>
            </a:r>
          </a:p>
          <a:p>
            <a:r>
              <a:rPr lang="fr-FR" dirty="0"/>
              <a:t>Ecrire une application React Native revient simplement à écrire des composants utilisant les core components.</a:t>
            </a:r>
          </a:p>
          <a:p>
            <a:pPr lvl="1"/>
            <a:r>
              <a:rPr lang="fr-FR" dirty="0"/>
              <a:t>Si on veut faire plus compliqué, on peut toujours écrire des modules natif en Java (Android) ou Swift (iOS) et les exposer en JS pour react native.</a:t>
            </a:r>
          </a:p>
        </p:txBody>
      </p:sp>
      <p:sp>
        <p:nvSpPr>
          <p:cNvPr id="4" name="Slide Number Placeholder 3">
            <a:extLst>
              <a:ext uri="{FF2B5EF4-FFF2-40B4-BE49-F238E27FC236}">
                <a16:creationId xmlns:a16="http://schemas.microsoft.com/office/drawing/2014/main" id="{9AB6E95D-96E9-49B2-AE81-9D27D8DD69D9}"/>
              </a:ext>
            </a:extLst>
          </p:cNvPr>
          <p:cNvSpPr>
            <a:spLocks noGrp="1"/>
          </p:cNvSpPr>
          <p:nvPr>
            <p:ph type="sldNum" sz="quarter" idx="12"/>
          </p:nvPr>
        </p:nvSpPr>
        <p:spPr/>
        <p:txBody>
          <a:bodyPr/>
          <a:lstStyle/>
          <a:p>
            <a:fld id="{58C6F86D-B248-40EE-9D98-C59256F51133}" type="slidenum">
              <a:rPr lang="fr-FR" smtClean="0"/>
              <a:t>16</a:t>
            </a:fld>
            <a:endParaRPr lang="fr-FR" dirty="0"/>
          </a:p>
        </p:txBody>
      </p:sp>
    </p:spTree>
    <p:extLst>
      <p:ext uri="{BB962C8B-B14F-4D97-AF65-F5344CB8AC3E}">
        <p14:creationId xmlns:p14="http://schemas.microsoft.com/office/powerpoint/2010/main" val="3653935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79187-15AC-4B42-B37B-23C218FA85E2}"/>
              </a:ext>
            </a:extLst>
          </p:cNvPr>
          <p:cNvSpPr>
            <a:spLocks noGrp="1"/>
          </p:cNvSpPr>
          <p:nvPr>
            <p:ph type="title"/>
          </p:nvPr>
        </p:nvSpPr>
        <p:spPr/>
        <p:txBody>
          <a:bodyPr/>
          <a:lstStyle/>
          <a:p>
            <a:r>
              <a:rPr lang="fr-FR" dirty="0"/>
              <a:t>Liste des principaux core components</a:t>
            </a:r>
          </a:p>
        </p:txBody>
      </p:sp>
      <p:sp>
        <p:nvSpPr>
          <p:cNvPr id="3" name="Content Placeholder 2">
            <a:extLst>
              <a:ext uri="{FF2B5EF4-FFF2-40B4-BE49-F238E27FC236}">
                <a16:creationId xmlns:a16="http://schemas.microsoft.com/office/drawing/2014/main" id="{4162FFD6-D958-495C-A65F-E17D1B030810}"/>
              </a:ext>
            </a:extLst>
          </p:cNvPr>
          <p:cNvSpPr>
            <a:spLocks noGrp="1"/>
          </p:cNvSpPr>
          <p:nvPr>
            <p:ph idx="1"/>
          </p:nvPr>
        </p:nvSpPr>
        <p:spPr/>
        <p:txBody>
          <a:bodyPr>
            <a:normAutofit fontScale="92500" lnSpcReduction="10000"/>
          </a:bodyPr>
          <a:lstStyle/>
          <a:p>
            <a:r>
              <a:rPr lang="fr-FR" dirty="0"/>
              <a:t>View</a:t>
            </a:r>
          </a:p>
          <a:p>
            <a:r>
              <a:rPr lang="fr-FR" dirty="0"/>
              <a:t>Text</a:t>
            </a:r>
          </a:p>
          <a:p>
            <a:r>
              <a:rPr lang="fr-FR" dirty="0"/>
              <a:t>Image</a:t>
            </a:r>
          </a:p>
          <a:p>
            <a:r>
              <a:rPr lang="fr-FR" dirty="0"/>
              <a:t>TextInput</a:t>
            </a:r>
          </a:p>
          <a:p>
            <a:r>
              <a:rPr lang="fr-FR" dirty="0"/>
              <a:t>ScrollView</a:t>
            </a:r>
          </a:p>
          <a:p>
            <a:r>
              <a:rPr lang="fr-FR" dirty="0"/>
              <a:t>FlatList</a:t>
            </a:r>
          </a:p>
          <a:p>
            <a:r>
              <a:rPr lang="fr-FR" dirty="0"/>
              <a:t>SectionList</a:t>
            </a:r>
          </a:p>
          <a:p>
            <a:endParaRPr lang="fr-FR" dirty="0"/>
          </a:p>
          <a:p>
            <a:r>
              <a:rPr lang="fr-FR" dirty="0"/>
              <a:t>Liste exhaustive : </a:t>
            </a:r>
            <a:r>
              <a:rPr lang="fr-FR" dirty="0">
                <a:hlinkClick r:id="rId2"/>
              </a:rPr>
              <a:t>https://reactnative.dev/docs/components-and-apis</a:t>
            </a:r>
            <a:endParaRPr lang="fr-FR" dirty="0"/>
          </a:p>
          <a:p>
            <a:endParaRPr lang="fr-FR" dirty="0"/>
          </a:p>
          <a:p>
            <a:endParaRPr lang="fr-FR" dirty="0"/>
          </a:p>
          <a:p>
            <a:endParaRPr lang="fr-FR" dirty="0"/>
          </a:p>
        </p:txBody>
      </p:sp>
      <p:sp>
        <p:nvSpPr>
          <p:cNvPr id="4" name="Slide Number Placeholder 3">
            <a:extLst>
              <a:ext uri="{FF2B5EF4-FFF2-40B4-BE49-F238E27FC236}">
                <a16:creationId xmlns:a16="http://schemas.microsoft.com/office/drawing/2014/main" id="{29052C9D-D11C-4E4A-8D71-ADF93385F3C2}"/>
              </a:ext>
            </a:extLst>
          </p:cNvPr>
          <p:cNvSpPr>
            <a:spLocks noGrp="1"/>
          </p:cNvSpPr>
          <p:nvPr>
            <p:ph type="sldNum" sz="quarter" idx="12"/>
          </p:nvPr>
        </p:nvSpPr>
        <p:spPr/>
        <p:txBody>
          <a:bodyPr/>
          <a:lstStyle/>
          <a:p>
            <a:fld id="{58C6F86D-B248-40EE-9D98-C59256F51133}" type="slidenum">
              <a:rPr lang="fr-FR" smtClean="0"/>
              <a:t>17</a:t>
            </a:fld>
            <a:endParaRPr lang="fr-FR" dirty="0"/>
          </a:p>
        </p:txBody>
      </p:sp>
    </p:spTree>
    <p:extLst>
      <p:ext uri="{BB962C8B-B14F-4D97-AF65-F5344CB8AC3E}">
        <p14:creationId xmlns:p14="http://schemas.microsoft.com/office/powerpoint/2010/main" val="429068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1D19C-69D9-4664-B9BC-A8C3E7CECB5F}"/>
              </a:ext>
            </a:extLst>
          </p:cNvPr>
          <p:cNvSpPr>
            <a:spLocks noGrp="1"/>
          </p:cNvSpPr>
          <p:nvPr>
            <p:ph type="title"/>
          </p:nvPr>
        </p:nvSpPr>
        <p:spPr/>
        <p:txBody>
          <a:bodyPr/>
          <a:lstStyle/>
          <a:p>
            <a:r>
              <a:rPr lang="fr-FR" dirty="0"/>
              <a:t>Prérequis d’installation</a:t>
            </a:r>
          </a:p>
        </p:txBody>
      </p:sp>
      <p:sp>
        <p:nvSpPr>
          <p:cNvPr id="3" name="Content Placeholder 2">
            <a:extLst>
              <a:ext uri="{FF2B5EF4-FFF2-40B4-BE49-F238E27FC236}">
                <a16:creationId xmlns:a16="http://schemas.microsoft.com/office/drawing/2014/main" id="{5825E768-349E-47E0-997E-422F406D2413}"/>
              </a:ext>
            </a:extLst>
          </p:cNvPr>
          <p:cNvSpPr>
            <a:spLocks noGrp="1"/>
          </p:cNvSpPr>
          <p:nvPr>
            <p:ph idx="1"/>
          </p:nvPr>
        </p:nvSpPr>
        <p:spPr>
          <a:xfrm>
            <a:off x="628650" y="1825625"/>
            <a:ext cx="6967686" cy="2683495"/>
          </a:xfrm>
        </p:spPr>
        <p:txBody>
          <a:bodyPr>
            <a:normAutofit fontScale="92500" lnSpcReduction="10000"/>
          </a:bodyPr>
          <a:lstStyle/>
          <a:p>
            <a:r>
              <a:rPr lang="fr-FR" dirty="0"/>
              <a:t>React Native fonctionne sur MacOS, Linux et Windows.</a:t>
            </a:r>
          </a:p>
          <a:p>
            <a:r>
              <a:rPr lang="fr-FR" dirty="0"/>
              <a:t>Cette formation se fait sur Windows</a:t>
            </a:r>
          </a:p>
          <a:p>
            <a:pPr lvl="1"/>
            <a:r>
              <a:rPr lang="fr-FR" dirty="0"/>
              <a:t>C’est le système le plus familier des développeurs en France.</a:t>
            </a:r>
          </a:p>
          <a:p>
            <a:pPr lvl="1"/>
            <a:r>
              <a:rPr lang="fr-FR" dirty="0"/>
              <a:t>Cela dit le développement mobile se fait souvent sur MacOS à cause des 15% de part de marché de l’iOS. iOS =&gt; Xcode =&gt; MacOS</a:t>
            </a:r>
          </a:p>
          <a:p>
            <a:pPr lvl="1"/>
            <a:endParaRPr lang="fr-FR" dirty="0"/>
          </a:p>
          <a:p>
            <a:endParaRPr lang="fr-FR" dirty="0"/>
          </a:p>
        </p:txBody>
      </p:sp>
      <p:sp>
        <p:nvSpPr>
          <p:cNvPr id="4" name="Slide Number Placeholder 3">
            <a:extLst>
              <a:ext uri="{FF2B5EF4-FFF2-40B4-BE49-F238E27FC236}">
                <a16:creationId xmlns:a16="http://schemas.microsoft.com/office/drawing/2014/main" id="{FE0C9A99-F167-4E05-8CAF-1ADFFAF1F061}"/>
              </a:ext>
            </a:extLst>
          </p:cNvPr>
          <p:cNvSpPr>
            <a:spLocks noGrp="1"/>
          </p:cNvSpPr>
          <p:nvPr>
            <p:ph type="sldNum" sz="quarter" idx="12"/>
          </p:nvPr>
        </p:nvSpPr>
        <p:spPr/>
        <p:txBody>
          <a:bodyPr/>
          <a:lstStyle/>
          <a:p>
            <a:fld id="{58C6F86D-B248-40EE-9D98-C59256F51133}" type="slidenum">
              <a:rPr lang="fr-FR" smtClean="0"/>
              <a:t>18</a:t>
            </a:fld>
            <a:endParaRPr lang="fr-FR" dirty="0"/>
          </a:p>
        </p:txBody>
      </p:sp>
      <p:pic>
        <p:nvPicPr>
          <p:cNvPr id="5122" name="Picture 2" descr="Windows-10-logo-1 - Orditech">
            <a:extLst>
              <a:ext uri="{FF2B5EF4-FFF2-40B4-BE49-F238E27FC236}">
                <a16:creationId xmlns:a16="http://schemas.microsoft.com/office/drawing/2014/main" id="{F680A22B-5A5A-47E4-8FC2-091D154551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4869160"/>
            <a:ext cx="2308354" cy="125757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QUEL OS POUR QUEL MAC ? | Atelier Macintosh - Spécialiste Mac (Réparation |  Rachat | Déblocage)">
            <a:extLst>
              <a:ext uri="{FF2B5EF4-FFF2-40B4-BE49-F238E27FC236}">
                <a16:creationId xmlns:a16="http://schemas.microsoft.com/office/drawing/2014/main" id="{1789A00C-C85A-4564-AF8E-DE0732CE0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356" y="4694938"/>
            <a:ext cx="2057400" cy="1475594"/>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4D8FADD1-1BD7-41ED-BA40-C56462D80CAE}"/>
              </a:ext>
            </a:extLst>
          </p:cNvPr>
          <p:cNvSpPr/>
          <p:nvPr/>
        </p:nvSpPr>
        <p:spPr>
          <a:xfrm>
            <a:off x="251520" y="4437112"/>
            <a:ext cx="3888432" cy="2232248"/>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p:txBody>
      </p:sp>
      <p:cxnSp>
        <p:nvCxnSpPr>
          <p:cNvPr id="7" name="Straight Connector 6">
            <a:extLst>
              <a:ext uri="{FF2B5EF4-FFF2-40B4-BE49-F238E27FC236}">
                <a16:creationId xmlns:a16="http://schemas.microsoft.com/office/drawing/2014/main" id="{3BF7324C-D550-44B5-B99D-72A97A66B7A7}"/>
              </a:ext>
            </a:extLst>
          </p:cNvPr>
          <p:cNvCxnSpPr/>
          <p:nvPr/>
        </p:nvCxnSpPr>
        <p:spPr>
          <a:xfrm>
            <a:off x="5076056" y="4653136"/>
            <a:ext cx="2088232" cy="1584176"/>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601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BDDBF-9185-41F9-81C6-00A5DA5B4D4E}"/>
              </a:ext>
            </a:extLst>
          </p:cNvPr>
          <p:cNvSpPr>
            <a:spLocks noGrp="1"/>
          </p:cNvSpPr>
          <p:nvPr>
            <p:ph type="title"/>
          </p:nvPr>
        </p:nvSpPr>
        <p:spPr/>
        <p:txBody>
          <a:bodyPr/>
          <a:lstStyle/>
          <a:p>
            <a:r>
              <a:rPr lang="fr-FR" dirty="0"/>
              <a:t>Installation d’outils sur Windows</a:t>
            </a:r>
          </a:p>
        </p:txBody>
      </p:sp>
      <p:sp>
        <p:nvSpPr>
          <p:cNvPr id="3" name="Content Placeholder 2">
            <a:extLst>
              <a:ext uri="{FF2B5EF4-FFF2-40B4-BE49-F238E27FC236}">
                <a16:creationId xmlns:a16="http://schemas.microsoft.com/office/drawing/2014/main" id="{99280BF5-758C-4C68-BDC6-E2FBE93E5F52}"/>
              </a:ext>
            </a:extLst>
          </p:cNvPr>
          <p:cNvSpPr>
            <a:spLocks noGrp="1"/>
          </p:cNvSpPr>
          <p:nvPr>
            <p:ph idx="1"/>
          </p:nvPr>
        </p:nvSpPr>
        <p:spPr/>
        <p:txBody>
          <a:bodyPr>
            <a:normAutofit/>
          </a:bodyPr>
          <a:lstStyle/>
          <a:p>
            <a:r>
              <a:rPr lang="fr-FR" dirty="0"/>
              <a:t>NodeJS &gt;=12</a:t>
            </a:r>
          </a:p>
          <a:p>
            <a:r>
              <a:rPr lang="fr-FR" dirty="0"/>
              <a:t>Git (et optionnellement TortoiseGit)</a:t>
            </a:r>
          </a:p>
          <a:p>
            <a:r>
              <a:rPr lang="fr-FR" dirty="0"/>
              <a:t>Visual Studio Code (VSCode)</a:t>
            </a:r>
          </a:p>
          <a:p>
            <a:endParaRPr lang="fr-FR" dirty="0"/>
          </a:p>
          <a:p>
            <a:r>
              <a:rPr lang="fr-FR" dirty="0"/>
              <a:t>OpenJDK 11</a:t>
            </a:r>
          </a:p>
          <a:p>
            <a:r>
              <a:rPr lang="fr-FR" dirty="0"/>
              <a:t>Android Studio</a:t>
            </a:r>
          </a:p>
          <a:p>
            <a:r>
              <a:rPr lang="fr-FR" strike="sngStrike" dirty="0"/>
              <a:t>Xcode </a:t>
            </a:r>
            <a:r>
              <a:rPr lang="fr-FR" dirty="0"/>
              <a:t>(non c’est sur Mac Seulement)</a:t>
            </a:r>
          </a:p>
          <a:p>
            <a:endParaRPr lang="fr-FR" dirty="0"/>
          </a:p>
        </p:txBody>
      </p:sp>
      <p:sp>
        <p:nvSpPr>
          <p:cNvPr id="4" name="Slide Number Placeholder 3">
            <a:extLst>
              <a:ext uri="{FF2B5EF4-FFF2-40B4-BE49-F238E27FC236}">
                <a16:creationId xmlns:a16="http://schemas.microsoft.com/office/drawing/2014/main" id="{99D6D3AD-E52F-4B1A-8DB3-37443EFE73AD}"/>
              </a:ext>
            </a:extLst>
          </p:cNvPr>
          <p:cNvSpPr>
            <a:spLocks noGrp="1"/>
          </p:cNvSpPr>
          <p:nvPr>
            <p:ph type="sldNum" sz="quarter" idx="12"/>
          </p:nvPr>
        </p:nvSpPr>
        <p:spPr/>
        <p:txBody>
          <a:bodyPr/>
          <a:lstStyle/>
          <a:p>
            <a:fld id="{58C6F86D-B248-40EE-9D98-C59256F51133}" type="slidenum">
              <a:rPr lang="fr-FR" smtClean="0"/>
              <a:t>19</a:t>
            </a:fld>
            <a:endParaRPr lang="fr-FR" dirty="0"/>
          </a:p>
        </p:txBody>
      </p:sp>
    </p:spTree>
    <p:extLst>
      <p:ext uri="{BB962C8B-B14F-4D97-AF65-F5344CB8AC3E}">
        <p14:creationId xmlns:p14="http://schemas.microsoft.com/office/powerpoint/2010/main" val="1881602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CD3B9-F4AD-42D4-A53F-E7327BB64D1E}"/>
              </a:ext>
            </a:extLst>
          </p:cNvPr>
          <p:cNvSpPr>
            <a:spLocks noGrp="1"/>
          </p:cNvSpPr>
          <p:nvPr>
            <p:ph type="title"/>
          </p:nvPr>
        </p:nvSpPr>
        <p:spPr/>
        <p:txBody>
          <a:bodyPr/>
          <a:lstStyle/>
          <a:p>
            <a:r>
              <a:rPr lang="fr-FR" dirty="0"/>
              <a:t>Objectifs pédagogiques</a:t>
            </a:r>
          </a:p>
        </p:txBody>
      </p:sp>
      <p:sp>
        <p:nvSpPr>
          <p:cNvPr id="3" name="Content Placeholder 2">
            <a:extLst>
              <a:ext uri="{FF2B5EF4-FFF2-40B4-BE49-F238E27FC236}">
                <a16:creationId xmlns:a16="http://schemas.microsoft.com/office/drawing/2014/main" id="{2818464C-EF19-4125-A3AF-FF980058506D}"/>
              </a:ext>
            </a:extLst>
          </p:cNvPr>
          <p:cNvSpPr>
            <a:spLocks noGrp="1"/>
          </p:cNvSpPr>
          <p:nvPr>
            <p:ph idx="1"/>
          </p:nvPr>
        </p:nvSpPr>
        <p:spPr/>
        <p:txBody>
          <a:bodyPr/>
          <a:lstStyle/>
          <a:p>
            <a:r>
              <a:rPr lang="fr-FR" dirty="0"/>
              <a:t>Mettre en place un environnement de développement React Native</a:t>
            </a:r>
          </a:p>
          <a:p>
            <a:r>
              <a:rPr lang="fr-FR" dirty="0"/>
              <a:t>Concevoir l'architecture logicielle d'une application mobile multiplateforme</a:t>
            </a:r>
          </a:p>
          <a:p>
            <a:r>
              <a:rPr lang="fr-FR" dirty="0"/>
              <a:t>Construire une interface utilisateur fluide et performante</a:t>
            </a:r>
          </a:p>
          <a:p>
            <a:r>
              <a:rPr lang="fr-FR" dirty="0"/>
              <a:t>Utiliser les principaux composants et les API natives proposées par React Native</a:t>
            </a:r>
          </a:p>
        </p:txBody>
      </p:sp>
      <p:sp>
        <p:nvSpPr>
          <p:cNvPr id="4" name="Slide Number Placeholder 3">
            <a:extLst>
              <a:ext uri="{FF2B5EF4-FFF2-40B4-BE49-F238E27FC236}">
                <a16:creationId xmlns:a16="http://schemas.microsoft.com/office/drawing/2014/main" id="{229D66FC-979A-4306-8DA6-2D87FF691C1E}"/>
              </a:ext>
            </a:extLst>
          </p:cNvPr>
          <p:cNvSpPr>
            <a:spLocks noGrp="1"/>
          </p:cNvSpPr>
          <p:nvPr>
            <p:ph type="sldNum" sz="quarter" idx="12"/>
          </p:nvPr>
        </p:nvSpPr>
        <p:spPr/>
        <p:txBody>
          <a:bodyPr/>
          <a:lstStyle/>
          <a:p>
            <a:fld id="{58C6F86D-B248-40EE-9D98-C59256F51133}" type="slidenum">
              <a:rPr lang="fr-FR" smtClean="0"/>
              <a:t>2</a:t>
            </a:fld>
            <a:endParaRPr lang="fr-FR" dirty="0"/>
          </a:p>
        </p:txBody>
      </p:sp>
    </p:spTree>
    <p:extLst>
      <p:ext uri="{BB962C8B-B14F-4D97-AF65-F5344CB8AC3E}">
        <p14:creationId xmlns:p14="http://schemas.microsoft.com/office/powerpoint/2010/main" val="3201688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D949-70AA-4324-A1E0-658FAE5A9D38}"/>
              </a:ext>
            </a:extLst>
          </p:cNvPr>
          <p:cNvSpPr>
            <a:spLocks noGrp="1"/>
          </p:cNvSpPr>
          <p:nvPr>
            <p:ph type="title"/>
          </p:nvPr>
        </p:nvSpPr>
        <p:spPr/>
        <p:txBody>
          <a:bodyPr/>
          <a:lstStyle/>
          <a:p>
            <a:r>
              <a:rPr lang="fr-FR" dirty="0"/>
              <a:t>Désinstaller</a:t>
            </a:r>
          </a:p>
        </p:txBody>
      </p:sp>
      <p:sp>
        <p:nvSpPr>
          <p:cNvPr id="3" name="Content Placeholder 2">
            <a:extLst>
              <a:ext uri="{FF2B5EF4-FFF2-40B4-BE49-F238E27FC236}">
                <a16:creationId xmlns:a16="http://schemas.microsoft.com/office/drawing/2014/main" id="{13FD982B-E606-4B7F-B2FE-6EC596852F25}"/>
              </a:ext>
            </a:extLst>
          </p:cNvPr>
          <p:cNvSpPr>
            <a:spLocks noGrp="1"/>
          </p:cNvSpPr>
          <p:nvPr>
            <p:ph idx="1"/>
          </p:nvPr>
        </p:nvSpPr>
        <p:spPr/>
        <p:txBody>
          <a:bodyPr/>
          <a:lstStyle/>
          <a:p>
            <a:r>
              <a:rPr lang="fr-FR" dirty="0"/>
              <a:t>pour partir d’une machine « propre »</a:t>
            </a:r>
          </a:p>
        </p:txBody>
      </p:sp>
      <p:sp>
        <p:nvSpPr>
          <p:cNvPr id="4" name="Slide Number Placeholder 3">
            <a:extLst>
              <a:ext uri="{FF2B5EF4-FFF2-40B4-BE49-F238E27FC236}">
                <a16:creationId xmlns:a16="http://schemas.microsoft.com/office/drawing/2014/main" id="{72F7FEE6-CF8D-4397-A9DE-4F85F751C2A4}"/>
              </a:ext>
            </a:extLst>
          </p:cNvPr>
          <p:cNvSpPr>
            <a:spLocks noGrp="1"/>
          </p:cNvSpPr>
          <p:nvPr>
            <p:ph type="sldNum" sz="quarter" idx="12"/>
          </p:nvPr>
        </p:nvSpPr>
        <p:spPr/>
        <p:txBody>
          <a:bodyPr/>
          <a:lstStyle/>
          <a:p>
            <a:fld id="{58C6F86D-B248-40EE-9D98-C59256F51133}" type="slidenum">
              <a:rPr lang="fr-FR" smtClean="0"/>
              <a:t>20</a:t>
            </a:fld>
            <a:endParaRPr lang="fr-FR" dirty="0"/>
          </a:p>
        </p:txBody>
      </p:sp>
    </p:spTree>
    <p:extLst>
      <p:ext uri="{BB962C8B-B14F-4D97-AF65-F5344CB8AC3E}">
        <p14:creationId xmlns:p14="http://schemas.microsoft.com/office/powerpoint/2010/main" val="397241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2A5F9-64C6-4A45-B9C0-5F745622CD69}"/>
              </a:ext>
            </a:extLst>
          </p:cNvPr>
          <p:cNvSpPr>
            <a:spLocks noGrp="1"/>
          </p:cNvSpPr>
          <p:nvPr>
            <p:ph type="title"/>
          </p:nvPr>
        </p:nvSpPr>
        <p:spPr/>
        <p:txBody>
          <a:bodyPr/>
          <a:lstStyle/>
          <a:p>
            <a:r>
              <a:rPr lang="fr-FR" dirty="0"/>
              <a:t>Désinstaller IntelliJ IDEA</a:t>
            </a:r>
          </a:p>
        </p:txBody>
      </p:sp>
      <p:sp>
        <p:nvSpPr>
          <p:cNvPr id="3" name="Content Placeholder 2">
            <a:extLst>
              <a:ext uri="{FF2B5EF4-FFF2-40B4-BE49-F238E27FC236}">
                <a16:creationId xmlns:a16="http://schemas.microsoft.com/office/drawing/2014/main" id="{4E3AF031-CABC-4944-901A-04672D7AB11B}"/>
              </a:ext>
            </a:extLst>
          </p:cNvPr>
          <p:cNvSpPr>
            <a:spLocks noGrp="1"/>
          </p:cNvSpPr>
          <p:nvPr>
            <p:ph idx="1"/>
          </p:nvPr>
        </p:nvSpPr>
        <p:spPr/>
        <p:txBody>
          <a:bodyPr/>
          <a:lstStyle/>
          <a:p>
            <a:r>
              <a:rPr lang="fr-FR" dirty="0"/>
              <a:t>Add or Remove Program</a:t>
            </a:r>
          </a:p>
          <a:p>
            <a:pPr lvl="1"/>
            <a:r>
              <a:rPr lang="fr-FR" dirty="0"/>
              <a:t>« intellij »</a:t>
            </a:r>
          </a:p>
        </p:txBody>
      </p:sp>
      <p:sp>
        <p:nvSpPr>
          <p:cNvPr id="4" name="Slide Number Placeholder 3">
            <a:extLst>
              <a:ext uri="{FF2B5EF4-FFF2-40B4-BE49-F238E27FC236}">
                <a16:creationId xmlns:a16="http://schemas.microsoft.com/office/drawing/2014/main" id="{D7F1E971-47D0-4941-B422-459BE258766F}"/>
              </a:ext>
            </a:extLst>
          </p:cNvPr>
          <p:cNvSpPr>
            <a:spLocks noGrp="1"/>
          </p:cNvSpPr>
          <p:nvPr>
            <p:ph type="sldNum" sz="quarter" idx="12"/>
          </p:nvPr>
        </p:nvSpPr>
        <p:spPr/>
        <p:txBody>
          <a:bodyPr/>
          <a:lstStyle/>
          <a:p>
            <a:fld id="{58C6F86D-B248-40EE-9D98-C59256F51133}" type="slidenum">
              <a:rPr lang="fr-FR" smtClean="0"/>
              <a:t>21</a:t>
            </a:fld>
            <a:endParaRPr lang="fr-FR" dirty="0"/>
          </a:p>
        </p:txBody>
      </p:sp>
    </p:spTree>
    <p:extLst>
      <p:ext uri="{BB962C8B-B14F-4D97-AF65-F5344CB8AC3E}">
        <p14:creationId xmlns:p14="http://schemas.microsoft.com/office/powerpoint/2010/main" val="4227163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5134E-3335-4DEE-ACC1-3DF69BE7372F}"/>
              </a:ext>
            </a:extLst>
          </p:cNvPr>
          <p:cNvSpPr>
            <a:spLocks noGrp="1"/>
          </p:cNvSpPr>
          <p:nvPr>
            <p:ph type="title"/>
          </p:nvPr>
        </p:nvSpPr>
        <p:spPr/>
        <p:txBody>
          <a:bodyPr/>
          <a:lstStyle/>
          <a:p>
            <a:r>
              <a:rPr lang="fr-FR" dirty="0"/>
              <a:t>Désinstaller Java</a:t>
            </a:r>
          </a:p>
        </p:txBody>
      </p:sp>
      <p:sp>
        <p:nvSpPr>
          <p:cNvPr id="3" name="Content Placeholder 2">
            <a:extLst>
              <a:ext uri="{FF2B5EF4-FFF2-40B4-BE49-F238E27FC236}">
                <a16:creationId xmlns:a16="http://schemas.microsoft.com/office/drawing/2014/main" id="{4E10740E-F681-4985-A454-066578A3B4FE}"/>
              </a:ext>
            </a:extLst>
          </p:cNvPr>
          <p:cNvSpPr>
            <a:spLocks noGrp="1"/>
          </p:cNvSpPr>
          <p:nvPr>
            <p:ph idx="1"/>
          </p:nvPr>
        </p:nvSpPr>
        <p:spPr/>
        <p:txBody>
          <a:bodyPr/>
          <a:lstStyle/>
          <a:p>
            <a:r>
              <a:rPr lang="fr-FR" dirty="0"/>
              <a:t>Il peut y avoir des JRE, des JDK</a:t>
            </a:r>
          </a:p>
          <a:p>
            <a:pPr lvl="1"/>
            <a:r>
              <a:rPr lang="fr-FR" dirty="0"/>
              <a:t>Oracle</a:t>
            </a:r>
          </a:p>
          <a:p>
            <a:pPr lvl="1"/>
            <a:r>
              <a:rPr lang="fr-FR" dirty="0"/>
              <a:t>OpenJDK</a:t>
            </a:r>
          </a:p>
          <a:p>
            <a:r>
              <a:rPr lang="fr-FR" dirty="0"/>
              <a:t>Add or Remove Program</a:t>
            </a:r>
          </a:p>
          <a:p>
            <a:pPr lvl="1"/>
            <a:r>
              <a:rPr lang="fr-FR" dirty="0"/>
              <a:t>« java »</a:t>
            </a:r>
          </a:p>
          <a:p>
            <a:pPr lvl="1"/>
            <a:r>
              <a:rPr lang="fr-FR" dirty="0"/>
              <a:t>« jdk »</a:t>
            </a:r>
          </a:p>
          <a:p>
            <a:r>
              <a:rPr lang="fr-FR" dirty="0"/>
              <a:t>Désinstaller Groovy, Gradle, Maven si existant</a:t>
            </a:r>
          </a:p>
        </p:txBody>
      </p:sp>
      <p:sp>
        <p:nvSpPr>
          <p:cNvPr id="4" name="Slide Number Placeholder 3">
            <a:extLst>
              <a:ext uri="{FF2B5EF4-FFF2-40B4-BE49-F238E27FC236}">
                <a16:creationId xmlns:a16="http://schemas.microsoft.com/office/drawing/2014/main" id="{53EE3B1D-BB7C-4C7E-B7DE-6CF69F722E56}"/>
              </a:ext>
            </a:extLst>
          </p:cNvPr>
          <p:cNvSpPr>
            <a:spLocks noGrp="1"/>
          </p:cNvSpPr>
          <p:nvPr>
            <p:ph type="sldNum" sz="quarter" idx="12"/>
          </p:nvPr>
        </p:nvSpPr>
        <p:spPr/>
        <p:txBody>
          <a:bodyPr/>
          <a:lstStyle/>
          <a:p>
            <a:fld id="{58C6F86D-B248-40EE-9D98-C59256F51133}" type="slidenum">
              <a:rPr lang="fr-FR" smtClean="0"/>
              <a:t>22</a:t>
            </a:fld>
            <a:endParaRPr lang="fr-FR" dirty="0"/>
          </a:p>
        </p:txBody>
      </p:sp>
    </p:spTree>
    <p:extLst>
      <p:ext uri="{BB962C8B-B14F-4D97-AF65-F5344CB8AC3E}">
        <p14:creationId xmlns:p14="http://schemas.microsoft.com/office/powerpoint/2010/main" val="186818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71003-D3B8-4F12-89D5-1BCA2B3D8FEC}"/>
              </a:ext>
            </a:extLst>
          </p:cNvPr>
          <p:cNvSpPr>
            <a:spLocks noGrp="1"/>
          </p:cNvSpPr>
          <p:nvPr>
            <p:ph type="title"/>
          </p:nvPr>
        </p:nvSpPr>
        <p:spPr/>
        <p:txBody>
          <a:bodyPr/>
          <a:lstStyle/>
          <a:p>
            <a:r>
              <a:rPr lang="fr-FR" dirty="0"/>
              <a:t>Android Studio</a:t>
            </a:r>
          </a:p>
        </p:txBody>
      </p:sp>
      <p:sp>
        <p:nvSpPr>
          <p:cNvPr id="3" name="Content Placeholder 2">
            <a:extLst>
              <a:ext uri="{FF2B5EF4-FFF2-40B4-BE49-F238E27FC236}">
                <a16:creationId xmlns:a16="http://schemas.microsoft.com/office/drawing/2014/main" id="{6E3C3855-D6B0-45D2-9B7C-B75CAC5A464B}"/>
              </a:ext>
            </a:extLst>
          </p:cNvPr>
          <p:cNvSpPr>
            <a:spLocks noGrp="1"/>
          </p:cNvSpPr>
          <p:nvPr>
            <p:ph idx="1"/>
          </p:nvPr>
        </p:nvSpPr>
        <p:spPr/>
        <p:txBody>
          <a:bodyPr>
            <a:normAutofit fontScale="92500" lnSpcReduction="10000"/>
          </a:bodyPr>
          <a:lstStyle/>
          <a:p>
            <a:r>
              <a:rPr lang="fr-FR" dirty="0"/>
              <a:t>Le désinstaller complétement</a:t>
            </a:r>
          </a:p>
          <a:p>
            <a:pPr lvl="1"/>
            <a:r>
              <a:rPr lang="fr-FR" dirty="0"/>
              <a:t>Add or Remove program</a:t>
            </a:r>
          </a:p>
          <a:p>
            <a:pPr lvl="2"/>
            <a:r>
              <a:rPr lang="fr-FR" dirty="0"/>
              <a:t>Le désinstaller en cochant tout</a:t>
            </a:r>
          </a:p>
          <a:p>
            <a:pPr lvl="1"/>
            <a:r>
              <a:rPr lang="fr-FR" dirty="0"/>
              <a:t>Effacer les dossiers si ils existent de Gradle et Maven (repos utilisé par Android)</a:t>
            </a:r>
          </a:p>
          <a:p>
            <a:pPr lvl="2"/>
            <a:r>
              <a:rPr lang="fr-FR" dirty="0"/>
              <a:t>%USERPROFILE%/.gradle</a:t>
            </a:r>
          </a:p>
          <a:p>
            <a:pPr lvl="2"/>
            <a:r>
              <a:rPr lang="fr-FR" dirty="0"/>
              <a:t>%USERPROFILE%/.m2</a:t>
            </a:r>
          </a:p>
          <a:p>
            <a:pPr lvl="1"/>
            <a:r>
              <a:rPr lang="fr-FR" dirty="0"/>
              <a:t>Effacer :</a:t>
            </a:r>
          </a:p>
          <a:p>
            <a:pPr lvl="2"/>
            <a:r>
              <a:rPr lang="fr-FR" dirty="0"/>
              <a:t>%APPDATA%/JetBrains</a:t>
            </a:r>
          </a:p>
          <a:p>
            <a:pPr lvl="2"/>
            <a:r>
              <a:rPr lang="fr-FR" dirty="0"/>
              <a:t>C:/Program Files/Android</a:t>
            </a:r>
          </a:p>
          <a:p>
            <a:pPr lvl="2"/>
            <a:r>
              <a:rPr lang="fr-FR" dirty="0"/>
              <a:t>%LOCALAPPDATA%/Android (et tout ce qui s’apparentrait à Android)</a:t>
            </a:r>
          </a:p>
          <a:p>
            <a:pPr lvl="2"/>
            <a:r>
              <a:rPr lang="fr-FR" dirty="0"/>
              <a:t>%USERPROFILE%\AndroidStudioProjects</a:t>
            </a:r>
          </a:p>
          <a:p>
            <a:pPr lvl="2"/>
            <a:r>
              <a:rPr lang="fr-FR" dirty="0"/>
              <a:t>%USERPROFILE%/AppData/Local/Google/AndroidStudio…</a:t>
            </a:r>
          </a:p>
          <a:p>
            <a:pPr lvl="1"/>
            <a:endParaRPr lang="fr-FR" dirty="0"/>
          </a:p>
        </p:txBody>
      </p:sp>
      <p:sp>
        <p:nvSpPr>
          <p:cNvPr id="4" name="Slide Number Placeholder 3">
            <a:extLst>
              <a:ext uri="{FF2B5EF4-FFF2-40B4-BE49-F238E27FC236}">
                <a16:creationId xmlns:a16="http://schemas.microsoft.com/office/drawing/2014/main" id="{97CF4892-95CB-49FD-96E7-6D6389A0EC47}"/>
              </a:ext>
            </a:extLst>
          </p:cNvPr>
          <p:cNvSpPr>
            <a:spLocks noGrp="1"/>
          </p:cNvSpPr>
          <p:nvPr>
            <p:ph type="sldNum" sz="quarter" idx="12"/>
          </p:nvPr>
        </p:nvSpPr>
        <p:spPr/>
        <p:txBody>
          <a:bodyPr/>
          <a:lstStyle/>
          <a:p>
            <a:fld id="{58C6F86D-B248-40EE-9D98-C59256F51133}" type="slidenum">
              <a:rPr lang="fr-FR" smtClean="0"/>
              <a:t>23</a:t>
            </a:fld>
            <a:endParaRPr lang="fr-FR" dirty="0"/>
          </a:p>
        </p:txBody>
      </p:sp>
    </p:spTree>
    <p:extLst>
      <p:ext uri="{BB962C8B-B14F-4D97-AF65-F5344CB8AC3E}">
        <p14:creationId xmlns:p14="http://schemas.microsoft.com/office/powerpoint/2010/main" val="1214215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CB54B-0BE1-427A-8AF4-4DEC18512258}"/>
              </a:ext>
            </a:extLst>
          </p:cNvPr>
          <p:cNvSpPr>
            <a:spLocks noGrp="1"/>
          </p:cNvSpPr>
          <p:nvPr>
            <p:ph type="title"/>
          </p:nvPr>
        </p:nvSpPr>
        <p:spPr/>
        <p:txBody>
          <a:bodyPr>
            <a:normAutofit/>
          </a:bodyPr>
          <a:lstStyle/>
          <a:p>
            <a:r>
              <a:rPr lang="fr-FR" dirty="0"/>
              <a:t>Nettoyage du PATH et de toute autre variable d’environnement</a:t>
            </a:r>
          </a:p>
        </p:txBody>
      </p:sp>
      <p:sp>
        <p:nvSpPr>
          <p:cNvPr id="3" name="Content Placeholder 2">
            <a:extLst>
              <a:ext uri="{FF2B5EF4-FFF2-40B4-BE49-F238E27FC236}">
                <a16:creationId xmlns:a16="http://schemas.microsoft.com/office/drawing/2014/main" id="{AD4CE75A-EE96-41E2-8140-AF9E89B683A5}"/>
              </a:ext>
            </a:extLst>
          </p:cNvPr>
          <p:cNvSpPr>
            <a:spLocks noGrp="1"/>
          </p:cNvSpPr>
          <p:nvPr>
            <p:ph idx="1"/>
          </p:nvPr>
        </p:nvSpPr>
        <p:spPr/>
        <p:txBody>
          <a:bodyPr/>
          <a:lstStyle/>
          <a:p>
            <a:r>
              <a:rPr lang="fr-FR" dirty="0"/>
              <a:t>PATH : retirer les répertoires d'Android et java, et groovy, etc.</a:t>
            </a:r>
          </a:p>
          <a:p>
            <a:r>
              <a:rPr lang="fr-FR" dirty="0"/>
              <a:t>ANDROID (et dérivés)</a:t>
            </a:r>
          </a:p>
          <a:p>
            <a:r>
              <a:rPr lang="fr-FR" dirty="0"/>
              <a:t>JAVA</a:t>
            </a:r>
          </a:p>
          <a:p>
            <a:r>
              <a:rPr lang="fr-FR" dirty="0"/>
              <a:t>GROOVY</a:t>
            </a:r>
          </a:p>
          <a:p>
            <a:endParaRPr lang="fr-FR" dirty="0"/>
          </a:p>
          <a:p>
            <a:endParaRPr lang="fr-FR" dirty="0"/>
          </a:p>
        </p:txBody>
      </p:sp>
      <p:sp>
        <p:nvSpPr>
          <p:cNvPr id="4" name="Slide Number Placeholder 3">
            <a:extLst>
              <a:ext uri="{FF2B5EF4-FFF2-40B4-BE49-F238E27FC236}">
                <a16:creationId xmlns:a16="http://schemas.microsoft.com/office/drawing/2014/main" id="{D2FE42D7-85A4-47E6-82CA-7D6AFBAB2BA1}"/>
              </a:ext>
            </a:extLst>
          </p:cNvPr>
          <p:cNvSpPr>
            <a:spLocks noGrp="1"/>
          </p:cNvSpPr>
          <p:nvPr>
            <p:ph type="sldNum" sz="quarter" idx="12"/>
          </p:nvPr>
        </p:nvSpPr>
        <p:spPr/>
        <p:txBody>
          <a:bodyPr/>
          <a:lstStyle/>
          <a:p>
            <a:fld id="{58C6F86D-B248-40EE-9D98-C59256F51133}" type="slidenum">
              <a:rPr lang="fr-FR" smtClean="0"/>
              <a:t>24</a:t>
            </a:fld>
            <a:endParaRPr lang="fr-FR" dirty="0"/>
          </a:p>
        </p:txBody>
      </p:sp>
    </p:spTree>
    <p:extLst>
      <p:ext uri="{BB962C8B-B14F-4D97-AF65-F5344CB8AC3E}">
        <p14:creationId xmlns:p14="http://schemas.microsoft.com/office/powerpoint/2010/main" val="1441160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F7680-C2C6-4B47-BEC5-54D038B35C33}"/>
              </a:ext>
            </a:extLst>
          </p:cNvPr>
          <p:cNvSpPr>
            <a:spLocks noGrp="1"/>
          </p:cNvSpPr>
          <p:nvPr>
            <p:ph type="title"/>
          </p:nvPr>
        </p:nvSpPr>
        <p:spPr/>
        <p:txBody>
          <a:bodyPr/>
          <a:lstStyle/>
          <a:p>
            <a:r>
              <a:rPr lang="fr-FR" dirty="0"/>
              <a:t>Nettoyage de %USERPROFILE%</a:t>
            </a:r>
          </a:p>
        </p:txBody>
      </p:sp>
      <p:sp>
        <p:nvSpPr>
          <p:cNvPr id="3" name="Content Placeholder 2">
            <a:extLst>
              <a:ext uri="{FF2B5EF4-FFF2-40B4-BE49-F238E27FC236}">
                <a16:creationId xmlns:a16="http://schemas.microsoft.com/office/drawing/2014/main" id="{A1627544-7DFE-45AC-9978-3388689A8A49}"/>
              </a:ext>
            </a:extLst>
          </p:cNvPr>
          <p:cNvSpPr>
            <a:spLocks noGrp="1"/>
          </p:cNvSpPr>
          <p:nvPr>
            <p:ph idx="1"/>
          </p:nvPr>
        </p:nvSpPr>
        <p:spPr/>
        <p:txBody>
          <a:bodyPr/>
          <a:lstStyle/>
          <a:p>
            <a:r>
              <a:rPr lang="fr-FR" dirty="0"/>
              <a:t>C’est le répertoire du compte utilisateur sous Windows.</a:t>
            </a:r>
          </a:p>
          <a:p>
            <a:r>
              <a:rPr lang="fr-FR" dirty="0"/>
              <a:t>Il contient parfois des répertoires de configuration</a:t>
            </a:r>
          </a:p>
        </p:txBody>
      </p:sp>
      <p:sp>
        <p:nvSpPr>
          <p:cNvPr id="4" name="Slide Number Placeholder 3">
            <a:extLst>
              <a:ext uri="{FF2B5EF4-FFF2-40B4-BE49-F238E27FC236}">
                <a16:creationId xmlns:a16="http://schemas.microsoft.com/office/drawing/2014/main" id="{B3BADBB9-8082-40A6-8662-F752EDDEA06E}"/>
              </a:ext>
            </a:extLst>
          </p:cNvPr>
          <p:cNvSpPr>
            <a:spLocks noGrp="1"/>
          </p:cNvSpPr>
          <p:nvPr>
            <p:ph type="sldNum" sz="quarter" idx="12"/>
          </p:nvPr>
        </p:nvSpPr>
        <p:spPr/>
        <p:txBody>
          <a:bodyPr/>
          <a:lstStyle/>
          <a:p>
            <a:fld id="{58C6F86D-B248-40EE-9D98-C59256F51133}" type="slidenum">
              <a:rPr lang="fr-FR" smtClean="0"/>
              <a:t>25</a:t>
            </a:fld>
            <a:endParaRPr lang="fr-FR" dirty="0"/>
          </a:p>
        </p:txBody>
      </p:sp>
    </p:spTree>
    <p:extLst>
      <p:ext uri="{BB962C8B-B14F-4D97-AF65-F5344CB8AC3E}">
        <p14:creationId xmlns:p14="http://schemas.microsoft.com/office/powerpoint/2010/main" val="4018464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654BB-2DE3-4B40-81E5-C3FE9E37E558}"/>
              </a:ext>
            </a:extLst>
          </p:cNvPr>
          <p:cNvSpPr>
            <a:spLocks noGrp="1"/>
          </p:cNvSpPr>
          <p:nvPr>
            <p:ph type="title"/>
          </p:nvPr>
        </p:nvSpPr>
        <p:spPr/>
        <p:txBody>
          <a:bodyPr/>
          <a:lstStyle/>
          <a:p>
            <a:r>
              <a:rPr lang="fr-FR" dirty="0"/>
              <a:t>Machine propre !</a:t>
            </a:r>
          </a:p>
        </p:txBody>
      </p:sp>
      <p:sp>
        <p:nvSpPr>
          <p:cNvPr id="3" name="Content Placeholder 2">
            <a:extLst>
              <a:ext uri="{FF2B5EF4-FFF2-40B4-BE49-F238E27FC236}">
                <a16:creationId xmlns:a16="http://schemas.microsoft.com/office/drawing/2014/main" id="{45760C36-151A-4F74-8581-2FDD4FCAC0ED}"/>
              </a:ext>
            </a:extLst>
          </p:cNvPr>
          <p:cNvSpPr>
            <a:spLocks noGrp="1"/>
          </p:cNvSpPr>
          <p:nvPr>
            <p:ph idx="1"/>
          </p:nvPr>
        </p:nvSpPr>
        <p:spPr/>
        <p:txBody>
          <a:bodyPr/>
          <a:lstStyle/>
          <a:p>
            <a:r>
              <a:rPr lang="fr-FR" dirty="0"/>
              <a:t>Installation de :</a:t>
            </a:r>
          </a:p>
          <a:p>
            <a:pPr lvl="1"/>
            <a:r>
              <a:rPr lang="fr-FR" dirty="0"/>
              <a:t>Git (et TortoiseGit)</a:t>
            </a:r>
          </a:p>
          <a:p>
            <a:pPr lvl="1"/>
            <a:r>
              <a:rPr lang="fr-FR" dirty="0"/>
              <a:t>NodeJS (avec nvm-windows)</a:t>
            </a:r>
          </a:p>
          <a:p>
            <a:pPr lvl="1"/>
            <a:r>
              <a:rPr lang="fr-FR" dirty="0"/>
              <a:t>Visual Studio Code (dernière version)</a:t>
            </a:r>
          </a:p>
          <a:p>
            <a:pPr lvl="1"/>
            <a:r>
              <a:rPr lang="fr-FR" dirty="0"/>
              <a:t>Java : OpenJDK 11</a:t>
            </a:r>
          </a:p>
          <a:p>
            <a:pPr lvl="1"/>
            <a:r>
              <a:rPr lang="fr-FR" dirty="0"/>
              <a:t>Android Studio (dernière version)</a:t>
            </a:r>
          </a:p>
          <a:p>
            <a:pPr lvl="1"/>
            <a:endParaRPr lang="fr-FR" dirty="0"/>
          </a:p>
        </p:txBody>
      </p:sp>
      <p:sp>
        <p:nvSpPr>
          <p:cNvPr id="4" name="Slide Number Placeholder 3">
            <a:extLst>
              <a:ext uri="{FF2B5EF4-FFF2-40B4-BE49-F238E27FC236}">
                <a16:creationId xmlns:a16="http://schemas.microsoft.com/office/drawing/2014/main" id="{19EF9313-7DB1-4DA1-8D3B-B68ACC7514F1}"/>
              </a:ext>
            </a:extLst>
          </p:cNvPr>
          <p:cNvSpPr>
            <a:spLocks noGrp="1"/>
          </p:cNvSpPr>
          <p:nvPr>
            <p:ph type="sldNum" sz="quarter" idx="12"/>
          </p:nvPr>
        </p:nvSpPr>
        <p:spPr/>
        <p:txBody>
          <a:bodyPr/>
          <a:lstStyle/>
          <a:p>
            <a:fld id="{58C6F86D-B248-40EE-9D98-C59256F51133}" type="slidenum">
              <a:rPr lang="fr-FR" smtClean="0"/>
              <a:t>26</a:t>
            </a:fld>
            <a:endParaRPr lang="fr-FR" dirty="0"/>
          </a:p>
        </p:txBody>
      </p:sp>
    </p:spTree>
    <p:extLst>
      <p:ext uri="{BB962C8B-B14F-4D97-AF65-F5344CB8AC3E}">
        <p14:creationId xmlns:p14="http://schemas.microsoft.com/office/powerpoint/2010/main" val="3819573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C720-A5E8-48F3-A3CE-2F7D5AFEE531}"/>
              </a:ext>
            </a:extLst>
          </p:cNvPr>
          <p:cNvSpPr>
            <a:spLocks noGrp="1"/>
          </p:cNvSpPr>
          <p:nvPr>
            <p:ph type="title"/>
          </p:nvPr>
        </p:nvSpPr>
        <p:spPr/>
        <p:txBody>
          <a:bodyPr/>
          <a:lstStyle/>
          <a:p>
            <a:r>
              <a:rPr lang="fr-FR" dirty="0"/>
              <a:t>Git</a:t>
            </a:r>
          </a:p>
        </p:txBody>
      </p:sp>
      <p:sp>
        <p:nvSpPr>
          <p:cNvPr id="3" name="Content Placeholder 2">
            <a:extLst>
              <a:ext uri="{FF2B5EF4-FFF2-40B4-BE49-F238E27FC236}">
                <a16:creationId xmlns:a16="http://schemas.microsoft.com/office/drawing/2014/main" id="{98E08D6F-EDCD-405F-9D61-00E9755CC245}"/>
              </a:ext>
            </a:extLst>
          </p:cNvPr>
          <p:cNvSpPr>
            <a:spLocks noGrp="1"/>
          </p:cNvSpPr>
          <p:nvPr>
            <p:ph idx="1"/>
          </p:nvPr>
        </p:nvSpPr>
        <p:spPr/>
        <p:txBody>
          <a:bodyPr/>
          <a:lstStyle/>
          <a:p>
            <a:r>
              <a:rPr lang="fr-FR" dirty="0"/>
              <a:t>Google « git »</a:t>
            </a:r>
          </a:p>
          <a:p>
            <a:r>
              <a:rPr lang="fr-FR" dirty="0">
                <a:hlinkClick r:id="rId2"/>
              </a:rPr>
              <a:t>https://git-scm.com/</a:t>
            </a:r>
            <a:endParaRPr lang="fr-FR" dirty="0"/>
          </a:p>
          <a:p>
            <a:r>
              <a:rPr lang="fr-FR" dirty="0"/>
              <a:t>tester si git est déjà installé : git --version</a:t>
            </a:r>
          </a:p>
          <a:p>
            <a:r>
              <a:rPr lang="fr-FR" dirty="0"/>
              <a:t>Installer la dernière version par dessus l'existante</a:t>
            </a:r>
          </a:p>
          <a:p>
            <a:endParaRPr lang="fr-FR" dirty="0"/>
          </a:p>
        </p:txBody>
      </p:sp>
      <p:sp>
        <p:nvSpPr>
          <p:cNvPr id="4" name="Slide Number Placeholder 3">
            <a:extLst>
              <a:ext uri="{FF2B5EF4-FFF2-40B4-BE49-F238E27FC236}">
                <a16:creationId xmlns:a16="http://schemas.microsoft.com/office/drawing/2014/main" id="{7C48612F-AA32-4E24-AB0B-7E61729A2DEA}"/>
              </a:ext>
            </a:extLst>
          </p:cNvPr>
          <p:cNvSpPr>
            <a:spLocks noGrp="1"/>
          </p:cNvSpPr>
          <p:nvPr>
            <p:ph type="sldNum" sz="quarter" idx="12"/>
          </p:nvPr>
        </p:nvSpPr>
        <p:spPr/>
        <p:txBody>
          <a:bodyPr/>
          <a:lstStyle/>
          <a:p>
            <a:fld id="{58C6F86D-B248-40EE-9D98-C59256F51133}" type="slidenum">
              <a:rPr lang="fr-FR" smtClean="0"/>
              <a:t>27</a:t>
            </a:fld>
            <a:endParaRPr lang="fr-FR" dirty="0"/>
          </a:p>
        </p:txBody>
      </p:sp>
    </p:spTree>
    <p:extLst>
      <p:ext uri="{BB962C8B-B14F-4D97-AF65-F5344CB8AC3E}">
        <p14:creationId xmlns:p14="http://schemas.microsoft.com/office/powerpoint/2010/main" val="3605282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009A4-B9A2-4D81-8FCB-C1BCF1EC710C}"/>
              </a:ext>
            </a:extLst>
          </p:cNvPr>
          <p:cNvSpPr>
            <a:spLocks noGrp="1"/>
          </p:cNvSpPr>
          <p:nvPr>
            <p:ph type="title"/>
          </p:nvPr>
        </p:nvSpPr>
        <p:spPr/>
        <p:txBody>
          <a:bodyPr/>
          <a:lstStyle/>
          <a:p>
            <a:r>
              <a:rPr lang="fr-FR" dirty="0"/>
              <a:t>NodeJS</a:t>
            </a:r>
          </a:p>
        </p:txBody>
      </p:sp>
      <p:sp>
        <p:nvSpPr>
          <p:cNvPr id="3" name="Content Placeholder 2">
            <a:extLst>
              <a:ext uri="{FF2B5EF4-FFF2-40B4-BE49-F238E27FC236}">
                <a16:creationId xmlns:a16="http://schemas.microsoft.com/office/drawing/2014/main" id="{1BCFBF0D-87F6-4BD3-990C-5135EA4391A3}"/>
              </a:ext>
            </a:extLst>
          </p:cNvPr>
          <p:cNvSpPr>
            <a:spLocks noGrp="1"/>
          </p:cNvSpPr>
          <p:nvPr>
            <p:ph idx="1"/>
          </p:nvPr>
        </p:nvSpPr>
        <p:spPr/>
        <p:txBody>
          <a:bodyPr/>
          <a:lstStyle/>
          <a:p>
            <a:r>
              <a:rPr lang="fr-FR" dirty="0"/>
              <a:t>L'installer de préférence avec nvm-windows</a:t>
            </a:r>
          </a:p>
          <a:p>
            <a:pPr lvl="1"/>
            <a:r>
              <a:rPr lang="fr-FR" sz="1400" dirty="0"/>
              <a:t>Note : Les pragmatiques peuvent installer la dernière LTS directement depuis google « nodejs ».</a:t>
            </a:r>
          </a:p>
          <a:p>
            <a:r>
              <a:rPr lang="fr-FR" dirty="0">
                <a:hlinkClick r:id="rId2"/>
              </a:rPr>
              <a:t>https://github.com/coreybutler/nvm-windows/releases</a:t>
            </a:r>
            <a:endParaRPr lang="fr-FR" dirty="0"/>
          </a:p>
          <a:p>
            <a:r>
              <a:rPr lang="fr-FR" dirty="0"/>
              <a:t>Installer la dernière LTS (aller sur le site de NodeJS pour vérifier)</a:t>
            </a:r>
          </a:p>
          <a:p>
            <a:endParaRPr lang="fr-FR" dirty="0"/>
          </a:p>
        </p:txBody>
      </p:sp>
      <p:sp>
        <p:nvSpPr>
          <p:cNvPr id="5" name="Slide Number Placeholder 4">
            <a:extLst>
              <a:ext uri="{FF2B5EF4-FFF2-40B4-BE49-F238E27FC236}">
                <a16:creationId xmlns:a16="http://schemas.microsoft.com/office/drawing/2014/main" id="{8AB62C21-A795-4A11-8555-507F8CB5D257}"/>
              </a:ext>
            </a:extLst>
          </p:cNvPr>
          <p:cNvSpPr>
            <a:spLocks noGrp="1"/>
          </p:cNvSpPr>
          <p:nvPr>
            <p:ph type="sldNum" sz="quarter" idx="12"/>
          </p:nvPr>
        </p:nvSpPr>
        <p:spPr/>
        <p:txBody>
          <a:bodyPr/>
          <a:lstStyle/>
          <a:p>
            <a:fld id="{58C6F86D-B248-40EE-9D98-C59256F51133}" type="slidenum">
              <a:rPr lang="fr-FR" smtClean="0"/>
              <a:t>28</a:t>
            </a:fld>
            <a:endParaRPr lang="fr-FR" dirty="0"/>
          </a:p>
        </p:txBody>
      </p:sp>
      <p:pic>
        <p:nvPicPr>
          <p:cNvPr id="4" name="Picture 3">
            <a:extLst>
              <a:ext uri="{FF2B5EF4-FFF2-40B4-BE49-F238E27FC236}">
                <a16:creationId xmlns:a16="http://schemas.microsoft.com/office/drawing/2014/main" id="{EB58E68E-D12A-4C34-9A4F-99283E2B5DA6}"/>
              </a:ext>
            </a:extLst>
          </p:cNvPr>
          <p:cNvPicPr>
            <a:picLocks noChangeAspect="1"/>
          </p:cNvPicPr>
          <p:nvPr/>
        </p:nvPicPr>
        <p:blipFill>
          <a:blip r:embed="rId3"/>
          <a:stretch>
            <a:fillRect/>
          </a:stretch>
        </p:blipFill>
        <p:spPr>
          <a:xfrm>
            <a:off x="1763688" y="4581128"/>
            <a:ext cx="5940152" cy="1883463"/>
          </a:xfrm>
          <a:prstGeom prst="rect">
            <a:avLst/>
          </a:prstGeom>
        </p:spPr>
      </p:pic>
    </p:spTree>
    <p:extLst>
      <p:ext uri="{BB962C8B-B14F-4D97-AF65-F5344CB8AC3E}">
        <p14:creationId xmlns:p14="http://schemas.microsoft.com/office/powerpoint/2010/main" val="1268244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B4628-059D-48EF-A39A-65DC655D9DA6}"/>
              </a:ext>
            </a:extLst>
          </p:cNvPr>
          <p:cNvSpPr>
            <a:spLocks noGrp="1"/>
          </p:cNvSpPr>
          <p:nvPr>
            <p:ph type="title"/>
          </p:nvPr>
        </p:nvSpPr>
        <p:spPr/>
        <p:txBody>
          <a:bodyPr/>
          <a:lstStyle/>
          <a:p>
            <a:r>
              <a:rPr lang="fr-FR" dirty="0"/>
              <a:t>Visual Studio Code</a:t>
            </a:r>
          </a:p>
        </p:txBody>
      </p:sp>
      <p:sp>
        <p:nvSpPr>
          <p:cNvPr id="3" name="Content Placeholder 2">
            <a:extLst>
              <a:ext uri="{FF2B5EF4-FFF2-40B4-BE49-F238E27FC236}">
                <a16:creationId xmlns:a16="http://schemas.microsoft.com/office/drawing/2014/main" id="{3BA5B00A-A27D-476E-8D02-FC5F1E2561EB}"/>
              </a:ext>
            </a:extLst>
          </p:cNvPr>
          <p:cNvSpPr>
            <a:spLocks noGrp="1"/>
          </p:cNvSpPr>
          <p:nvPr>
            <p:ph idx="1"/>
          </p:nvPr>
        </p:nvSpPr>
        <p:spPr/>
        <p:txBody>
          <a:bodyPr/>
          <a:lstStyle/>
          <a:p>
            <a:r>
              <a:rPr lang="fr-FR" dirty="0"/>
              <a:t>Le désinstaller si besoin (Windows add or remove programs)</a:t>
            </a:r>
          </a:p>
          <a:p>
            <a:r>
              <a:rPr lang="fr-FR" dirty="0"/>
              <a:t>Googler « vscode » pour le télécharger en dernière version</a:t>
            </a:r>
          </a:p>
          <a:p>
            <a:r>
              <a:rPr lang="fr-FR" dirty="0"/>
              <a:t>Bien veiller à le mettre en anglais (ctrl+shift+P language)</a:t>
            </a:r>
          </a:p>
          <a:p>
            <a:endParaRPr lang="fr-FR" dirty="0"/>
          </a:p>
        </p:txBody>
      </p:sp>
      <p:sp>
        <p:nvSpPr>
          <p:cNvPr id="4" name="Slide Number Placeholder 3">
            <a:extLst>
              <a:ext uri="{FF2B5EF4-FFF2-40B4-BE49-F238E27FC236}">
                <a16:creationId xmlns:a16="http://schemas.microsoft.com/office/drawing/2014/main" id="{E1C56D76-9350-4DC9-B2E1-92AC2A08A4A3}"/>
              </a:ext>
            </a:extLst>
          </p:cNvPr>
          <p:cNvSpPr>
            <a:spLocks noGrp="1"/>
          </p:cNvSpPr>
          <p:nvPr>
            <p:ph type="sldNum" sz="quarter" idx="12"/>
          </p:nvPr>
        </p:nvSpPr>
        <p:spPr/>
        <p:txBody>
          <a:bodyPr/>
          <a:lstStyle/>
          <a:p>
            <a:fld id="{58C6F86D-B248-40EE-9D98-C59256F51133}" type="slidenum">
              <a:rPr lang="fr-FR" smtClean="0"/>
              <a:t>29</a:t>
            </a:fld>
            <a:endParaRPr lang="fr-FR" dirty="0"/>
          </a:p>
        </p:txBody>
      </p:sp>
    </p:spTree>
    <p:extLst>
      <p:ext uri="{BB962C8B-B14F-4D97-AF65-F5344CB8AC3E}">
        <p14:creationId xmlns:p14="http://schemas.microsoft.com/office/powerpoint/2010/main" val="1797492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16D0F2-108A-4914-9C07-11EFF31048DA}"/>
              </a:ext>
            </a:extLst>
          </p:cNvPr>
          <p:cNvSpPr>
            <a:spLocks noGrp="1"/>
          </p:cNvSpPr>
          <p:nvPr>
            <p:ph type="title"/>
          </p:nvPr>
        </p:nvSpPr>
        <p:spPr/>
        <p:txBody>
          <a:bodyPr/>
          <a:lstStyle/>
          <a:p>
            <a:r>
              <a:rPr lang="fr-FR" dirty="0"/>
              <a:t>Plan du cours</a:t>
            </a:r>
          </a:p>
        </p:txBody>
      </p:sp>
      <p:sp>
        <p:nvSpPr>
          <p:cNvPr id="5" name="Content Placeholder 4">
            <a:extLst>
              <a:ext uri="{FF2B5EF4-FFF2-40B4-BE49-F238E27FC236}">
                <a16:creationId xmlns:a16="http://schemas.microsoft.com/office/drawing/2014/main" id="{3C7BF84C-D302-4DFE-BEBB-FD1458D350BB}"/>
              </a:ext>
            </a:extLst>
          </p:cNvPr>
          <p:cNvSpPr>
            <a:spLocks noGrp="1"/>
          </p:cNvSpPr>
          <p:nvPr>
            <p:ph sz="half" idx="1"/>
          </p:nvPr>
        </p:nvSpPr>
        <p:spPr>
          <a:xfrm>
            <a:off x="457200" y="1600200"/>
            <a:ext cx="4114800" cy="4925144"/>
          </a:xfrm>
        </p:spPr>
        <p:txBody>
          <a:bodyPr>
            <a:normAutofit fontScale="25000" lnSpcReduction="20000"/>
          </a:bodyPr>
          <a:lstStyle/>
          <a:p>
            <a:r>
              <a:rPr lang="fr-FR" sz="3400" b="1" dirty="0"/>
              <a:t>Introduction</a:t>
            </a:r>
          </a:p>
          <a:p>
            <a:pPr lvl="1"/>
            <a:r>
              <a:rPr lang="fr-FR" sz="3100" dirty="0"/>
              <a:t>Le développement natif, l'hétérogénéité et la fragmentation.</a:t>
            </a:r>
          </a:p>
          <a:p>
            <a:pPr lvl="1"/>
            <a:r>
              <a:rPr lang="fr-FR" sz="3100" dirty="0"/>
              <a:t>Les principaux outils cross-platform.</a:t>
            </a:r>
          </a:p>
          <a:p>
            <a:pPr lvl="1"/>
            <a:r>
              <a:rPr lang="fr-FR" sz="3100" dirty="0"/>
              <a:t>Positionnement de React Native par rapport aux solutions existantes.</a:t>
            </a:r>
          </a:p>
          <a:p>
            <a:endParaRPr lang="fr-FR" sz="3400" b="1" dirty="0"/>
          </a:p>
          <a:p>
            <a:r>
              <a:rPr lang="fr-FR" sz="3400" b="1" dirty="0"/>
              <a:t>React Native</a:t>
            </a:r>
          </a:p>
          <a:p>
            <a:pPr lvl="1"/>
            <a:r>
              <a:rPr lang="fr-FR" sz="3100" dirty="0"/>
              <a:t>Rappels sur ES6/S201x. Notion de transpileur.</a:t>
            </a:r>
          </a:p>
          <a:p>
            <a:pPr lvl="1"/>
            <a:r>
              <a:rPr lang="fr-FR" sz="3100" dirty="0"/>
              <a:t>React et le superset de JavaScript JSX.</a:t>
            </a:r>
          </a:p>
          <a:p>
            <a:pPr lvl="1"/>
            <a:r>
              <a:rPr lang="fr-FR" sz="3100" dirty="0"/>
              <a:t>React Native : principes clés, fonctionnement général.</a:t>
            </a:r>
          </a:p>
          <a:p>
            <a:pPr lvl="1"/>
            <a:r>
              <a:rPr lang="fr-FR" sz="3100" dirty="0"/>
              <a:t>Installation et configuration de React Native.</a:t>
            </a:r>
          </a:p>
          <a:p>
            <a:pPr lvl="1"/>
            <a:r>
              <a:rPr lang="fr-FR" sz="3100" dirty="0"/>
              <a:t>Outils de développement et de debug.</a:t>
            </a:r>
          </a:p>
          <a:p>
            <a:pPr lvl="1"/>
            <a:endParaRPr lang="fr-FR" sz="3100" b="1" dirty="0"/>
          </a:p>
          <a:p>
            <a:r>
              <a:rPr lang="fr-FR" sz="3400" b="1" dirty="0"/>
              <a:t>Architecture d'application</a:t>
            </a:r>
          </a:p>
          <a:p>
            <a:pPr lvl="1"/>
            <a:r>
              <a:rPr lang="fr-FR" sz="3100" dirty="0"/>
              <a:t>Configurer un composant : state &amp; props.</a:t>
            </a:r>
          </a:p>
          <a:p>
            <a:pPr lvl="1"/>
            <a:r>
              <a:rPr lang="fr-FR" sz="3100" dirty="0"/>
              <a:t>React Native et MVC.</a:t>
            </a:r>
          </a:p>
          <a:p>
            <a:pPr lvl="1"/>
            <a:r>
              <a:rPr lang="fr-FR" sz="3100" dirty="0"/>
              <a:t>Le pattern Flux, une alternative au MVC.</a:t>
            </a:r>
          </a:p>
          <a:p>
            <a:pPr lvl="1"/>
            <a:r>
              <a:rPr lang="fr-FR" sz="3100" dirty="0"/>
              <a:t>L'arrivée de Redux : le store, le reducer, les actions.</a:t>
            </a:r>
          </a:p>
          <a:p>
            <a:pPr lvl="1"/>
            <a:endParaRPr lang="fr-FR" sz="3100" b="1" dirty="0"/>
          </a:p>
          <a:p>
            <a:r>
              <a:rPr lang="fr-FR" sz="3400" b="1" dirty="0"/>
              <a:t>Construire son interface</a:t>
            </a:r>
          </a:p>
          <a:p>
            <a:pPr lvl="1"/>
            <a:r>
              <a:rPr lang="fr-FR" sz="3100" dirty="0"/>
              <a:t>Les composants de base (View, Text et Image) et leurs cycles de vie.</a:t>
            </a:r>
          </a:p>
          <a:p>
            <a:pPr lvl="1"/>
            <a:r>
              <a:rPr lang="fr-FR" sz="3100" dirty="0"/>
              <a:t>Les événements Touch, la ListView et la ScrollView.</a:t>
            </a:r>
          </a:p>
          <a:p>
            <a:pPr lvl="1"/>
            <a:r>
              <a:rPr lang="fr-FR" sz="3100" dirty="0"/>
              <a:t>Organiser le layout de l'application. Mise en page avec Flexbox.</a:t>
            </a:r>
          </a:p>
          <a:p>
            <a:pPr lvl="1"/>
            <a:r>
              <a:rPr lang="fr-FR" sz="3100" dirty="0"/>
              <a:t>Styler les composants.</a:t>
            </a:r>
          </a:p>
          <a:p>
            <a:pPr lvl="1"/>
            <a:r>
              <a:rPr lang="fr-FR" sz="3100" dirty="0"/>
              <a:t>Les différentes solutions de navigation entre les pages.</a:t>
            </a:r>
          </a:p>
          <a:p>
            <a:pPr lvl="1"/>
            <a:r>
              <a:rPr lang="fr-FR" sz="3100" dirty="0"/>
              <a:t>Composants avancés.</a:t>
            </a:r>
          </a:p>
          <a:p>
            <a:pPr lvl="1"/>
            <a:r>
              <a:rPr lang="fr-FR" sz="3100" dirty="0"/>
              <a:t>Utiliser des composants de la communauté.</a:t>
            </a:r>
          </a:p>
          <a:p>
            <a:pPr lvl="1"/>
            <a:r>
              <a:rPr lang="fr-FR" sz="3100" dirty="0"/>
              <a:t>Ajouter des animations et des transitions.</a:t>
            </a:r>
          </a:p>
          <a:p>
            <a:endParaRPr lang="en-US" sz="3100" b="1" dirty="0"/>
          </a:p>
          <a:p>
            <a:endParaRPr lang="en-US" b="1" dirty="0"/>
          </a:p>
          <a:p>
            <a:endParaRPr lang="fr-FR" dirty="0"/>
          </a:p>
        </p:txBody>
      </p:sp>
      <p:sp>
        <p:nvSpPr>
          <p:cNvPr id="6" name="Content Placeholder 5">
            <a:extLst>
              <a:ext uri="{FF2B5EF4-FFF2-40B4-BE49-F238E27FC236}">
                <a16:creationId xmlns:a16="http://schemas.microsoft.com/office/drawing/2014/main" id="{BEFF234F-6659-49B4-B687-AF0D71DB4EB3}"/>
              </a:ext>
            </a:extLst>
          </p:cNvPr>
          <p:cNvSpPr>
            <a:spLocks noGrp="1"/>
          </p:cNvSpPr>
          <p:nvPr>
            <p:ph sz="half" idx="2"/>
          </p:nvPr>
        </p:nvSpPr>
        <p:spPr/>
        <p:txBody>
          <a:bodyPr>
            <a:normAutofit fontScale="25000" lnSpcReduction="20000"/>
          </a:bodyPr>
          <a:lstStyle/>
          <a:p>
            <a:r>
              <a:rPr lang="fr-FR" sz="3400" b="1" dirty="0"/>
              <a:t>Les formulaires et la gestion des données</a:t>
            </a:r>
            <a:endParaRPr lang="fr-FR" sz="3400" dirty="0"/>
          </a:p>
          <a:p>
            <a:pPr lvl="1"/>
            <a:r>
              <a:rPr lang="fr-FR" sz="3100" dirty="0"/>
              <a:t>Les principaux composants de formulaires.</a:t>
            </a:r>
          </a:p>
          <a:p>
            <a:pPr lvl="1"/>
            <a:r>
              <a:rPr lang="fr-FR" sz="3100" dirty="0"/>
              <a:t>La validation de la saisie et la gestion des erreurs.</a:t>
            </a:r>
          </a:p>
          <a:p>
            <a:pPr lvl="1"/>
            <a:r>
              <a:rPr lang="fr-FR" sz="3100" dirty="0"/>
              <a:t>Redux-form et alternatives.</a:t>
            </a:r>
          </a:p>
          <a:p>
            <a:pPr lvl="1"/>
            <a:r>
              <a:rPr lang="fr-FR" sz="3100" dirty="0"/>
              <a:t>Récupération des données : xmlhttprequest et fetch.</a:t>
            </a:r>
          </a:p>
          <a:p>
            <a:pPr lvl="1"/>
            <a:r>
              <a:rPr lang="fr-FR" sz="3100" dirty="0"/>
              <a:t>Le stockage local.</a:t>
            </a:r>
          </a:p>
          <a:p>
            <a:pPr lvl="1"/>
            <a:r>
              <a:rPr lang="fr-FR" sz="3100" dirty="0"/>
              <a:t>La gestion offline.</a:t>
            </a:r>
          </a:p>
          <a:p>
            <a:pPr lvl="1"/>
            <a:endParaRPr lang="fr-FR" sz="3100" dirty="0"/>
          </a:p>
          <a:p>
            <a:endParaRPr lang="fr-FR" sz="3400" b="1" dirty="0"/>
          </a:p>
          <a:p>
            <a:r>
              <a:rPr lang="en-US" sz="3400" b="1" dirty="0"/>
              <a:t>Interagir avec le terminal</a:t>
            </a:r>
          </a:p>
          <a:p>
            <a:pPr lvl="1"/>
            <a:r>
              <a:rPr lang="fr-FR" sz="3100" dirty="0"/>
              <a:t>Les principales API natives de React Native.</a:t>
            </a:r>
          </a:p>
          <a:p>
            <a:pPr lvl="1"/>
            <a:r>
              <a:rPr lang="fr-FR" sz="3100" dirty="0"/>
              <a:t>Utiliser les plugins Cordova/PhoneGap.</a:t>
            </a:r>
          </a:p>
          <a:p>
            <a:pPr lvl="1"/>
            <a:r>
              <a:rPr lang="fr-FR" sz="3100" dirty="0"/>
              <a:t>Développer un module natif.</a:t>
            </a:r>
          </a:p>
          <a:p>
            <a:endParaRPr lang="en-US" sz="3400" b="1" dirty="0"/>
          </a:p>
          <a:p>
            <a:r>
              <a:rPr lang="en-US" sz="3400" b="1" dirty="0"/>
              <a:t>Usages avancés</a:t>
            </a:r>
          </a:p>
          <a:p>
            <a:pPr lvl="1"/>
            <a:r>
              <a:rPr lang="fr-FR" sz="3100" dirty="0"/>
              <a:t>Best Practices et erreurs fréquentes.</a:t>
            </a:r>
          </a:p>
          <a:p>
            <a:pPr lvl="1"/>
            <a:r>
              <a:rPr lang="fr-FR" sz="3100" dirty="0"/>
              <a:t>Tests unitaires et fonctionnels.</a:t>
            </a:r>
          </a:p>
          <a:p>
            <a:pPr lvl="1"/>
            <a:r>
              <a:rPr lang="fr-FR" sz="3100" dirty="0"/>
              <a:t>Publier l'application.</a:t>
            </a:r>
          </a:p>
          <a:p>
            <a:pPr lvl="1"/>
            <a:r>
              <a:rPr lang="fr-FR" sz="3100" dirty="0"/>
              <a:t>Mises à jour Over The Air.</a:t>
            </a:r>
          </a:p>
          <a:p>
            <a:pPr lvl="1"/>
            <a:r>
              <a:rPr lang="fr-FR" sz="3100" dirty="0"/>
              <a:t>Frameworks et outils complémentaires.</a:t>
            </a:r>
          </a:p>
          <a:p>
            <a:endParaRPr lang="en-US" b="1" dirty="0"/>
          </a:p>
          <a:p>
            <a:endParaRPr lang="fr-FR" dirty="0"/>
          </a:p>
        </p:txBody>
      </p:sp>
      <p:sp>
        <p:nvSpPr>
          <p:cNvPr id="2" name="Slide Number Placeholder 1">
            <a:extLst>
              <a:ext uri="{FF2B5EF4-FFF2-40B4-BE49-F238E27FC236}">
                <a16:creationId xmlns:a16="http://schemas.microsoft.com/office/drawing/2014/main" id="{D797293B-E1DE-4511-9F4F-6D88260E3DCA}"/>
              </a:ext>
            </a:extLst>
          </p:cNvPr>
          <p:cNvSpPr>
            <a:spLocks noGrp="1"/>
          </p:cNvSpPr>
          <p:nvPr>
            <p:ph type="sldNum" sz="quarter" idx="12"/>
          </p:nvPr>
        </p:nvSpPr>
        <p:spPr/>
        <p:txBody>
          <a:bodyPr/>
          <a:lstStyle/>
          <a:p>
            <a:fld id="{58C6F86D-B248-40EE-9D98-C59256F51133}" type="slidenum">
              <a:rPr lang="fr-FR" smtClean="0"/>
              <a:t>3</a:t>
            </a:fld>
            <a:endParaRPr lang="fr-FR" dirty="0"/>
          </a:p>
        </p:txBody>
      </p:sp>
    </p:spTree>
    <p:extLst>
      <p:ext uri="{BB962C8B-B14F-4D97-AF65-F5344CB8AC3E}">
        <p14:creationId xmlns:p14="http://schemas.microsoft.com/office/powerpoint/2010/main" val="2727047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CD8F-DF36-47B5-B396-33CF2161E7BB}"/>
              </a:ext>
            </a:extLst>
          </p:cNvPr>
          <p:cNvSpPr>
            <a:spLocks noGrp="1"/>
          </p:cNvSpPr>
          <p:nvPr>
            <p:ph type="title"/>
          </p:nvPr>
        </p:nvSpPr>
        <p:spPr/>
        <p:txBody>
          <a:bodyPr/>
          <a:lstStyle/>
          <a:p>
            <a:r>
              <a:rPr lang="fr-FR" dirty="0"/>
              <a:t>Android Studio</a:t>
            </a:r>
          </a:p>
        </p:txBody>
      </p:sp>
      <p:sp>
        <p:nvSpPr>
          <p:cNvPr id="3" name="Content Placeholder 2">
            <a:extLst>
              <a:ext uri="{FF2B5EF4-FFF2-40B4-BE49-F238E27FC236}">
                <a16:creationId xmlns:a16="http://schemas.microsoft.com/office/drawing/2014/main" id="{543F6880-0464-4123-984E-7DE71DD8AD51}"/>
              </a:ext>
            </a:extLst>
          </p:cNvPr>
          <p:cNvSpPr>
            <a:spLocks noGrp="1"/>
          </p:cNvSpPr>
          <p:nvPr>
            <p:ph idx="1"/>
          </p:nvPr>
        </p:nvSpPr>
        <p:spPr/>
        <p:txBody>
          <a:bodyPr>
            <a:normAutofit/>
          </a:bodyPr>
          <a:lstStyle/>
          <a:p>
            <a:r>
              <a:rPr lang="fr-FR" dirty="0"/>
              <a:t>Googler « Android studio » et télécharger</a:t>
            </a:r>
          </a:p>
          <a:p>
            <a:r>
              <a:rPr lang="fr-FR" dirty="0"/>
              <a:t>Il faut ensuite :</a:t>
            </a:r>
          </a:p>
          <a:p>
            <a:pPr lvl="1"/>
            <a:r>
              <a:rPr lang="fr-FR" dirty="0"/>
              <a:t>télécharger un Android SDK</a:t>
            </a:r>
          </a:p>
          <a:p>
            <a:pPr lvl="1"/>
            <a:r>
              <a:rPr lang="fr-FR" dirty="0"/>
              <a:t>télécharger un Simulateur de téléphone portable (AVD = Android Virtual Device)</a:t>
            </a:r>
          </a:p>
          <a:p>
            <a:r>
              <a:rPr lang="fr-FR" dirty="0"/>
              <a:t>Noter que :</a:t>
            </a:r>
          </a:p>
          <a:p>
            <a:pPr lvl="1"/>
            <a:r>
              <a:rPr lang="fr-FR" dirty="0"/>
              <a:t>Android Studio contient un JDK (openjdk 11)</a:t>
            </a:r>
          </a:p>
          <a:p>
            <a:pPr lvl="2"/>
            <a:r>
              <a:rPr lang="fr-FR" dirty="0"/>
              <a:t>C:\Program Files\Android\Android Studio\jre</a:t>
            </a:r>
          </a:p>
        </p:txBody>
      </p:sp>
      <p:sp>
        <p:nvSpPr>
          <p:cNvPr id="4" name="Slide Number Placeholder 3">
            <a:extLst>
              <a:ext uri="{FF2B5EF4-FFF2-40B4-BE49-F238E27FC236}">
                <a16:creationId xmlns:a16="http://schemas.microsoft.com/office/drawing/2014/main" id="{7E7D2ECE-0870-4EA8-A94C-6F620DF35129}"/>
              </a:ext>
            </a:extLst>
          </p:cNvPr>
          <p:cNvSpPr>
            <a:spLocks noGrp="1"/>
          </p:cNvSpPr>
          <p:nvPr>
            <p:ph type="sldNum" sz="quarter" idx="12"/>
          </p:nvPr>
        </p:nvSpPr>
        <p:spPr/>
        <p:txBody>
          <a:bodyPr/>
          <a:lstStyle/>
          <a:p>
            <a:fld id="{58C6F86D-B248-40EE-9D98-C59256F51133}" type="slidenum">
              <a:rPr lang="fr-FR" smtClean="0"/>
              <a:t>30</a:t>
            </a:fld>
            <a:endParaRPr lang="fr-FR" dirty="0"/>
          </a:p>
        </p:txBody>
      </p:sp>
    </p:spTree>
    <p:extLst>
      <p:ext uri="{BB962C8B-B14F-4D97-AF65-F5344CB8AC3E}">
        <p14:creationId xmlns:p14="http://schemas.microsoft.com/office/powerpoint/2010/main" val="1555497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114-BBAC-4E07-9780-B5A75534D7D6}"/>
              </a:ext>
            </a:extLst>
          </p:cNvPr>
          <p:cNvSpPr>
            <a:spLocks noGrp="1"/>
          </p:cNvSpPr>
          <p:nvPr>
            <p:ph type="title"/>
          </p:nvPr>
        </p:nvSpPr>
        <p:spPr/>
        <p:txBody>
          <a:bodyPr/>
          <a:lstStyle/>
          <a:p>
            <a:r>
              <a:rPr lang="fr-FR" dirty="0"/>
              <a:t>Variable d’environnement</a:t>
            </a:r>
          </a:p>
        </p:txBody>
      </p:sp>
      <p:sp>
        <p:nvSpPr>
          <p:cNvPr id="3" name="Content Placeholder 2">
            <a:extLst>
              <a:ext uri="{FF2B5EF4-FFF2-40B4-BE49-F238E27FC236}">
                <a16:creationId xmlns:a16="http://schemas.microsoft.com/office/drawing/2014/main" id="{D7D25E3A-DE86-414F-9F54-08F96F97E555}"/>
              </a:ext>
            </a:extLst>
          </p:cNvPr>
          <p:cNvSpPr>
            <a:spLocks noGrp="1"/>
          </p:cNvSpPr>
          <p:nvPr>
            <p:ph idx="1"/>
          </p:nvPr>
        </p:nvSpPr>
        <p:spPr/>
        <p:txBody>
          <a:bodyPr/>
          <a:lstStyle/>
          <a:p>
            <a:r>
              <a:rPr lang="fr-FR" dirty="0"/>
              <a:t>ANDROID_HOME qui pointe sur le Android SDK.</a:t>
            </a:r>
          </a:p>
          <a:p>
            <a:pPr lvl="1"/>
            <a:r>
              <a:rPr lang="fr-FR" sz="2000" dirty="0"/>
              <a:t>ANDROID_HOME=%USERPROFILE%\AppData\Local\Android\Sdk</a:t>
            </a:r>
          </a:p>
          <a:p>
            <a:r>
              <a:rPr lang="fr-FR" dirty="0"/>
              <a:t>PATH qui doit contenir le répertoire du SDK « platform-tools »</a:t>
            </a:r>
          </a:p>
          <a:p>
            <a:pPr lvl="1"/>
            <a:r>
              <a:rPr lang="fr-FR" dirty="0"/>
              <a:t>PATH=%PATH%;% ANDROID_HOME %</a:t>
            </a:r>
            <a:r>
              <a:rPr lang="en-US" dirty="0"/>
              <a:t>\platform-tools</a:t>
            </a:r>
            <a:endParaRPr lang="fr-FR" dirty="0"/>
          </a:p>
          <a:p>
            <a:endParaRPr lang="fr-FR" dirty="0"/>
          </a:p>
        </p:txBody>
      </p:sp>
      <p:sp>
        <p:nvSpPr>
          <p:cNvPr id="4" name="Slide Number Placeholder 3">
            <a:extLst>
              <a:ext uri="{FF2B5EF4-FFF2-40B4-BE49-F238E27FC236}">
                <a16:creationId xmlns:a16="http://schemas.microsoft.com/office/drawing/2014/main" id="{D865BB53-9DBC-4B26-A06C-F54147C427AC}"/>
              </a:ext>
            </a:extLst>
          </p:cNvPr>
          <p:cNvSpPr>
            <a:spLocks noGrp="1"/>
          </p:cNvSpPr>
          <p:nvPr>
            <p:ph type="sldNum" sz="quarter" idx="12"/>
          </p:nvPr>
        </p:nvSpPr>
        <p:spPr/>
        <p:txBody>
          <a:bodyPr/>
          <a:lstStyle/>
          <a:p>
            <a:fld id="{58C6F86D-B248-40EE-9D98-C59256F51133}" type="slidenum">
              <a:rPr lang="fr-FR" smtClean="0"/>
              <a:t>31</a:t>
            </a:fld>
            <a:endParaRPr lang="fr-FR" dirty="0"/>
          </a:p>
        </p:txBody>
      </p:sp>
    </p:spTree>
    <p:extLst>
      <p:ext uri="{BB962C8B-B14F-4D97-AF65-F5344CB8AC3E}">
        <p14:creationId xmlns:p14="http://schemas.microsoft.com/office/powerpoint/2010/main" val="850707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6E4B-5C06-4730-B395-4F2CE79FA616}"/>
              </a:ext>
            </a:extLst>
          </p:cNvPr>
          <p:cNvSpPr>
            <a:spLocks noGrp="1"/>
          </p:cNvSpPr>
          <p:nvPr>
            <p:ph type="title"/>
          </p:nvPr>
        </p:nvSpPr>
        <p:spPr/>
        <p:txBody>
          <a:bodyPr/>
          <a:lstStyle/>
          <a:p>
            <a:r>
              <a:rPr lang="fr-FR" dirty="0"/>
              <a:t>Platform Tools c’est quoi ?</a:t>
            </a:r>
          </a:p>
        </p:txBody>
      </p:sp>
      <p:sp>
        <p:nvSpPr>
          <p:cNvPr id="3" name="Content Placeholder 2">
            <a:extLst>
              <a:ext uri="{FF2B5EF4-FFF2-40B4-BE49-F238E27FC236}">
                <a16:creationId xmlns:a16="http://schemas.microsoft.com/office/drawing/2014/main" id="{915644CF-B697-493A-8CAA-F5E260798140}"/>
              </a:ext>
            </a:extLst>
          </p:cNvPr>
          <p:cNvSpPr>
            <a:spLocks noGrp="1"/>
          </p:cNvSpPr>
          <p:nvPr>
            <p:ph idx="1"/>
          </p:nvPr>
        </p:nvSpPr>
        <p:spPr/>
        <p:txBody>
          <a:bodyPr/>
          <a:lstStyle/>
          <a:p>
            <a:r>
              <a:rPr lang="fr-FR" dirty="0"/>
              <a:t>Contient :</a:t>
            </a:r>
          </a:p>
          <a:p>
            <a:pPr lvl="1"/>
            <a:r>
              <a:rPr lang="fr-FR" b="1" dirty="0"/>
              <a:t>adb.exe </a:t>
            </a:r>
            <a:r>
              <a:rPr lang="fr-FR" dirty="0"/>
              <a:t>(Android Debug Bridge) : permet de parler à un Device (ie un smartphone)</a:t>
            </a:r>
          </a:p>
          <a:p>
            <a:pPr lvl="2"/>
            <a:r>
              <a:rPr lang="fr-FR" dirty="0">
                <a:hlinkClick r:id="rId2"/>
              </a:rPr>
              <a:t>https://developer.android.com/studio/command-line/adb</a:t>
            </a:r>
            <a:endParaRPr lang="fr-FR" dirty="0"/>
          </a:p>
          <a:p>
            <a:pPr lvl="2"/>
            <a:endParaRPr lang="fr-FR" dirty="0"/>
          </a:p>
        </p:txBody>
      </p:sp>
      <p:sp>
        <p:nvSpPr>
          <p:cNvPr id="4" name="Slide Number Placeholder 3">
            <a:extLst>
              <a:ext uri="{FF2B5EF4-FFF2-40B4-BE49-F238E27FC236}">
                <a16:creationId xmlns:a16="http://schemas.microsoft.com/office/drawing/2014/main" id="{AD9357BD-9E3A-4CBD-8B55-0CD9B4271215}"/>
              </a:ext>
            </a:extLst>
          </p:cNvPr>
          <p:cNvSpPr>
            <a:spLocks noGrp="1"/>
          </p:cNvSpPr>
          <p:nvPr>
            <p:ph type="sldNum" sz="quarter" idx="12"/>
          </p:nvPr>
        </p:nvSpPr>
        <p:spPr/>
        <p:txBody>
          <a:bodyPr/>
          <a:lstStyle/>
          <a:p>
            <a:fld id="{58C6F86D-B248-40EE-9D98-C59256F51133}" type="slidenum">
              <a:rPr lang="fr-FR" smtClean="0"/>
              <a:t>32</a:t>
            </a:fld>
            <a:endParaRPr lang="fr-FR" dirty="0"/>
          </a:p>
        </p:txBody>
      </p:sp>
    </p:spTree>
    <p:extLst>
      <p:ext uri="{BB962C8B-B14F-4D97-AF65-F5344CB8AC3E}">
        <p14:creationId xmlns:p14="http://schemas.microsoft.com/office/powerpoint/2010/main" val="1977893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E834-3F1B-481C-80BF-BF451C7C7C27}"/>
              </a:ext>
            </a:extLst>
          </p:cNvPr>
          <p:cNvSpPr>
            <a:spLocks noGrp="1"/>
          </p:cNvSpPr>
          <p:nvPr>
            <p:ph type="title"/>
          </p:nvPr>
        </p:nvSpPr>
        <p:spPr/>
        <p:txBody>
          <a:bodyPr/>
          <a:lstStyle/>
          <a:p>
            <a:r>
              <a:rPr lang="fr-FR" dirty="0"/>
              <a:t>Fin des installations des prérequis</a:t>
            </a:r>
          </a:p>
        </p:txBody>
      </p:sp>
      <p:sp>
        <p:nvSpPr>
          <p:cNvPr id="3" name="Content Placeholder 2">
            <a:extLst>
              <a:ext uri="{FF2B5EF4-FFF2-40B4-BE49-F238E27FC236}">
                <a16:creationId xmlns:a16="http://schemas.microsoft.com/office/drawing/2014/main" id="{CE76EF04-2631-43AD-9933-19D75F886708}"/>
              </a:ext>
            </a:extLst>
          </p:cNvPr>
          <p:cNvSpPr>
            <a:spLocks noGrp="1"/>
          </p:cNvSpPr>
          <p:nvPr>
            <p:ph idx="1"/>
          </p:nvPr>
        </p:nvSpPr>
        <p:spPr/>
        <p:txBody>
          <a:bodyPr/>
          <a:lstStyle/>
          <a:p>
            <a:r>
              <a:rPr lang="fr-FR" dirty="0"/>
              <a:t>Noter que on pourrait développer des applications native Android</a:t>
            </a:r>
          </a:p>
          <a:p>
            <a:r>
              <a:rPr lang="fr-FR" dirty="0"/>
              <a:t>Maintenant on passe à React Native</a:t>
            </a:r>
          </a:p>
        </p:txBody>
      </p:sp>
      <p:sp>
        <p:nvSpPr>
          <p:cNvPr id="4" name="Slide Number Placeholder 3">
            <a:extLst>
              <a:ext uri="{FF2B5EF4-FFF2-40B4-BE49-F238E27FC236}">
                <a16:creationId xmlns:a16="http://schemas.microsoft.com/office/drawing/2014/main" id="{8B8A89CF-097E-41DE-8513-EED654E2BC65}"/>
              </a:ext>
            </a:extLst>
          </p:cNvPr>
          <p:cNvSpPr>
            <a:spLocks noGrp="1"/>
          </p:cNvSpPr>
          <p:nvPr>
            <p:ph type="sldNum" sz="quarter" idx="12"/>
          </p:nvPr>
        </p:nvSpPr>
        <p:spPr/>
        <p:txBody>
          <a:bodyPr/>
          <a:lstStyle/>
          <a:p>
            <a:fld id="{58C6F86D-B248-40EE-9D98-C59256F51133}" type="slidenum">
              <a:rPr lang="fr-FR" smtClean="0"/>
              <a:t>33</a:t>
            </a:fld>
            <a:endParaRPr lang="fr-FR" dirty="0"/>
          </a:p>
        </p:txBody>
      </p:sp>
      <p:pic>
        <p:nvPicPr>
          <p:cNvPr id="6146" name="Picture 2" descr="Download Free png Image - Thumb-up-smiley.png | Township Wiki | FANDOM  powered by Wikia - DLPNG.com">
            <a:extLst>
              <a:ext uri="{FF2B5EF4-FFF2-40B4-BE49-F238E27FC236}">
                <a16:creationId xmlns:a16="http://schemas.microsoft.com/office/drawing/2014/main" id="{A676A998-5C95-4F03-B63D-A2EA95D3E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3418569"/>
            <a:ext cx="2309242" cy="230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929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C99C-503B-4767-8639-DFC65A99EC88}"/>
              </a:ext>
            </a:extLst>
          </p:cNvPr>
          <p:cNvSpPr>
            <a:spLocks noGrp="1"/>
          </p:cNvSpPr>
          <p:nvPr>
            <p:ph type="title"/>
          </p:nvPr>
        </p:nvSpPr>
        <p:spPr/>
        <p:txBody>
          <a:bodyPr>
            <a:normAutofit/>
          </a:bodyPr>
          <a:lstStyle/>
          <a:p>
            <a:r>
              <a:rPr lang="fr-FR" dirty="0"/>
              <a:t>Installation et configuration de React Native.</a:t>
            </a:r>
          </a:p>
        </p:txBody>
      </p:sp>
      <p:sp>
        <p:nvSpPr>
          <p:cNvPr id="3" name="Content Placeholder 2">
            <a:extLst>
              <a:ext uri="{FF2B5EF4-FFF2-40B4-BE49-F238E27FC236}">
                <a16:creationId xmlns:a16="http://schemas.microsoft.com/office/drawing/2014/main" id="{E68A5EE0-659C-41D3-B351-FA2634FBED45}"/>
              </a:ext>
            </a:extLst>
          </p:cNvPr>
          <p:cNvSpPr>
            <a:spLocks noGrp="1"/>
          </p:cNvSpPr>
          <p:nvPr>
            <p:ph idx="1"/>
          </p:nvPr>
        </p:nvSpPr>
        <p:spPr/>
        <p:txBody>
          <a:bodyPr/>
          <a:lstStyle/>
          <a:p>
            <a:r>
              <a:rPr lang="fr-FR" dirty="0"/>
              <a:t>2 méthodes :</a:t>
            </a:r>
          </a:p>
          <a:p>
            <a:pPr lvl="1"/>
            <a:r>
              <a:rPr lang="fr-FR" dirty="0"/>
              <a:t>expo cli</a:t>
            </a:r>
          </a:p>
          <a:p>
            <a:pPr lvl="2"/>
            <a:r>
              <a:rPr lang="fr-FR" dirty="0"/>
              <a:t>pas besoin de Xcode (iOS) ou Android Studio si on utilise que l’export web.</a:t>
            </a:r>
          </a:p>
          <a:p>
            <a:pPr lvl="1"/>
            <a:r>
              <a:rPr lang="fr-FR" dirty="0"/>
              <a:t>react native cli</a:t>
            </a:r>
          </a:p>
          <a:p>
            <a:pPr lvl="2"/>
            <a:r>
              <a:rPr lang="fr-FR" dirty="0"/>
              <a:t>on a besoin de Xcode (iOS) ou Android Studio mais possibilité d’utiliser des librairies de composants écrit en langage natif.</a:t>
            </a:r>
          </a:p>
        </p:txBody>
      </p:sp>
      <p:sp>
        <p:nvSpPr>
          <p:cNvPr id="4" name="Slide Number Placeholder 3">
            <a:extLst>
              <a:ext uri="{FF2B5EF4-FFF2-40B4-BE49-F238E27FC236}">
                <a16:creationId xmlns:a16="http://schemas.microsoft.com/office/drawing/2014/main" id="{DDFEF37F-3171-430D-BA45-BB977BDC9B6B}"/>
              </a:ext>
            </a:extLst>
          </p:cNvPr>
          <p:cNvSpPr>
            <a:spLocks noGrp="1"/>
          </p:cNvSpPr>
          <p:nvPr>
            <p:ph type="sldNum" sz="quarter" idx="12"/>
          </p:nvPr>
        </p:nvSpPr>
        <p:spPr/>
        <p:txBody>
          <a:bodyPr/>
          <a:lstStyle/>
          <a:p>
            <a:fld id="{58C6F86D-B248-40EE-9D98-C59256F51133}" type="slidenum">
              <a:rPr lang="fr-FR" smtClean="0"/>
              <a:t>34</a:t>
            </a:fld>
            <a:endParaRPr lang="fr-FR" dirty="0"/>
          </a:p>
        </p:txBody>
      </p:sp>
    </p:spTree>
    <p:extLst>
      <p:ext uri="{BB962C8B-B14F-4D97-AF65-F5344CB8AC3E}">
        <p14:creationId xmlns:p14="http://schemas.microsoft.com/office/powerpoint/2010/main" val="2551013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F2862-A51A-4232-A860-42AA7581E9FA}"/>
              </a:ext>
            </a:extLst>
          </p:cNvPr>
          <p:cNvSpPr>
            <a:spLocks noGrp="1"/>
          </p:cNvSpPr>
          <p:nvPr>
            <p:ph type="title"/>
          </p:nvPr>
        </p:nvSpPr>
        <p:spPr/>
        <p:txBody>
          <a:bodyPr/>
          <a:lstStyle/>
          <a:p>
            <a:r>
              <a:rPr lang="fr-FR" dirty="0"/>
              <a:t>Expo Cli</a:t>
            </a:r>
          </a:p>
        </p:txBody>
      </p:sp>
      <p:sp>
        <p:nvSpPr>
          <p:cNvPr id="7" name="Slide Number Placeholder 6">
            <a:extLst>
              <a:ext uri="{FF2B5EF4-FFF2-40B4-BE49-F238E27FC236}">
                <a16:creationId xmlns:a16="http://schemas.microsoft.com/office/drawing/2014/main" id="{570075BC-1D91-4ADB-B8F6-0B1BB11886D3}"/>
              </a:ext>
            </a:extLst>
          </p:cNvPr>
          <p:cNvSpPr>
            <a:spLocks noGrp="1"/>
          </p:cNvSpPr>
          <p:nvPr>
            <p:ph type="sldNum" sz="quarter" idx="12"/>
          </p:nvPr>
        </p:nvSpPr>
        <p:spPr/>
        <p:txBody>
          <a:bodyPr/>
          <a:lstStyle/>
          <a:p>
            <a:fld id="{58C6F86D-B248-40EE-9D98-C59256F51133}" type="slidenum">
              <a:rPr lang="fr-FR" smtClean="0"/>
              <a:t>35</a:t>
            </a:fld>
            <a:endParaRPr lang="fr-FR" dirty="0"/>
          </a:p>
        </p:txBody>
      </p:sp>
      <p:pic>
        <p:nvPicPr>
          <p:cNvPr id="4" name="Picture 3">
            <a:extLst>
              <a:ext uri="{FF2B5EF4-FFF2-40B4-BE49-F238E27FC236}">
                <a16:creationId xmlns:a16="http://schemas.microsoft.com/office/drawing/2014/main" id="{3103CAAA-E87C-4665-BBCF-0B70EB2B79AB}"/>
              </a:ext>
            </a:extLst>
          </p:cNvPr>
          <p:cNvPicPr>
            <a:picLocks noChangeAspect="1"/>
          </p:cNvPicPr>
          <p:nvPr/>
        </p:nvPicPr>
        <p:blipFill>
          <a:blip r:embed="rId2"/>
          <a:stretch>
            <a:fillRect/>
          </a:stretch>
        </p:blipFill>
        <p:spPr>
          <a:xfrm>
            <a:off x="827584" y="1844824"/>
            <a:ext cx="5114925" cy="466725"/>
          </a:xfrm>
          <a:prstGeom prst="rect">
            <a:avLst/>
          </a:prstGeom>
        </p:spPr>
      </p:pic>
      <p:sp>
        <p:nvSpPr>
          <p:cNvPr id="3" name="TextBox 2">
            <a:extLst>
              <a:ext uri="{FF2B5EF4-FFF2-40B4-BE49-F238E27FC236}">
                <a16:creationId xmlns:a16="http://schemas.microsoft.com/office/drawing/2014/main" id="{F7FA6E9B-D6D0-4645-955C-810CFD1E38DB}"/>
              </a:ext>
            </a:extLst>
          </p:cNvPr>
          <p:cNvSpPr txBox="1"/>
          <p:nvPr/>
        </p:nvSpPr>
        <p:spPr>
          <a:xfrm>
            <a:off x="683568" y="3284984"/>
            <a:ext cx="2201628" cy="369332"/>
          </a:xfrm>
          <a:prstGeom prst="rect">
            <a:avLst/>
          </a:prstGeom>
          <a:noFill/>
        </p:spPr>
        <p:txBody>
          <a:bodyPr wrap="none" rtlCol="0">
            <a:spAutoFit/>
          </a:bodyPr>
          <a:lstStyle/>
          <a:p>
            <a:r>
              <a:rPr lang="fr-FR" dirty="0"/>
              <a:t>Créer un projet avec :</a:t>
            </a:r>
          </a:p>
        </p:txBody>
      </p:sp>
      <p:pic>
        <p:nvPicPr>
          <p:cNvPr id="6" name="Picture 5">
            <a:extLst>
              <a:ext uri="{FF2B5EF4-FFF2-40B4-BE49-F238E27FC236}">
                <a16:creationId xmlns:a16="http://schemas.microsoft.com/office/drawing/2014/main" id="{12AB28C1-1749-4711-A875-AEE33BC01F36}"/>
              </a:ext>
            </a:extLst>
          </p:cNvPr>
          <p:cNvPicPr>
            <a:picLocks noChangeAspect="1"/>
          </p:cNvPicPr>
          <p:nvPr/>
        </p:nvPicPr>
        <p:blipFill>
          <a:blip r:embed="rId3"/>
          <a:stretch>
            <a:fillRect/>
          </a:stretch>
        </p:blipFill>
        <p:spPr>
          <a:xfrm>
            <a:off x="899592" y="4151501"/>
            <a:ext cx="4676775" cy="476250"/>
          </a:xfrm>
          <a:prstGeom prst="rect">
            <a:avLst/>
          </a:prstGeom>
        </p:spPr>
      </p:pic>
    </p:spTree>
    <p:extLst>
      <p:ext uri="{BB962C8B-B14F-4D97-AF65-F5344CB8AC3E}">
        <p14:creationId xmlns:p14="http://schemas.microsoft.com/office/powerpoint/2010/main" val="466072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B207-B828-4D9B-B2C6-8E1943513A30}"/>
              </a:ext>
            </a:extLst>
          </p:cNvPr>
          <p:cNvSpPr>
            <a:spLocks noGrp="1"/>
          </p:cNvSpPr>
          <p:nvPr>
            <p:ph type="title"/>
          </p:nvPr>
        </p:nvSpPr>
        <p:spPr/>
        <p:txBody>
          <a:bodyPr/>
          <a:lstStyle/>
          <a:p>
            <a:r>
              <a:rPr lang="fr-FR" dirty="0"/>
              <a:t>React native CLI</a:t>
            </a:r>
          </a:p>
        </p:txBody>
      </p:sp>
      <p:sp>
        <p:nvSpPr>
          <p:cNvPr id="6" name="Slide Number Placeholder 5">
            <a:extLst>
              <a:ext uri="{FF2B5EF4-FFF2-40B4-BE49-F238E27FC236}">
                <a16:creationId xmlns:a16="http://schemas.microsoft.com/office/drawing/2014/main" id="{90570BF6-D1CB-4AFA-BFC4-D9CE2B93AF05}"/>
              </a:ext>
            </a:extLst>
          </p:cNvPr>
          <p:cNvSpPr>
            <a:spLocks noGrp="1"/>
          </p:cNvSpPr>
          <p:nvPr>
            <p:ph type="sldNum" sz="quarter" idx="12"/>
          </p:nvPr>
        </p:nvSpPr>
        <p:spPr/>
        <p:txBody>
          <a:bodyPr/>
          <a:lstStyle/>
          <a:p>
            <a:fld id="{58C6F86D-B248-40EE-9D98-C59256F51133}" type="slidenum">
              <a:rPr lang="fr-FR" smtClean="0"/>
              <a:t>36</a:t>
            </a:fld>
            <a:endParaRPr lang="fr-FR" dirty="0"/>
          </a:p>
        </p:txBody>
      </p:sp>
      <p:pic>
        <p:nvPicPr>
          <p:cNvPr id="4" name="Picture 3">
            <a:extLst>
              <a:ext uri="{FF2B5EF4-FFF2-40B4-BE49-F238E27FC236}">
                <a16:creationId xmlns:a16="http://schemas.microsoft.com/office/drawing/2014/main" id="{BACEA064-D036-465E-A45D-EC28996D13F9}"/>
              </a:ext>
            </a:extLst>
          </p:cNvPr>
          <p:cNvPicPr>
            <a:picLocks noChangeAspect="1"/>
          </p:cNvPicPr>
          <p:nvPr/>
        </p:nvPicPr>
        <p:blipFill>
          <a:blip r:embed="rId2"/>
          <a:stretch>
            <a:fillRect/>
          </a:stretch>
        </p:blipFill>
        <p:spPr>
          <a:xfrm>
            <a:off x="971600" y="1988840"/>
            <a:ext cx="6829425" cy="457200"/>
          </a:xfrm>
          <a:prstGeom prst="rect">
            <a:avLst/>
          </a:prstGeom>
        </p:spPr>
      </p:pic>
      <p:sp>
        <p:nvSpPr>
          <p:cNvPr id="5" name="TextBox 4">
            <a:extLst>
              <a:ext uri="{FF2B5EF4-FFF2-40B4-BE49-F238E27FC236}">
                <a16:creationId xmlns:a16="http://schemas.microsoft.com/office/drawing/2014/main" id="{F71B8190-5AF4-44A3-97E0-CE49486224F1}"/>
              </a:ext>
            </a:extLst>
          </p:cNvPr>
          <p:cNvSpPr txBox="1"/>
          <p:nvPr/>
        </p:nvSpPr>
        <p:spPr>
          <a:xfrm>
            <a:off x="899592" y="2996952"/>
            <a:ext cx="1588384" cy="646331"/>
          </a:xfrm>
          <a:prstGeom prst="rect">
            <a:avLst/>
          </a:prstGeom>
          <a:noFill/>
        </p:spPr>
        <p:txBody>
          <a:bodyPr wrap="none" rtlCol="0">
            <a:spAutoFit/>
          </a:bodyPr>
          <a:lstStyle/>
          <a:p>
            <a:r>
              <a:rPr lang="fr-FR" dirty="0"/>
              <a:t>&gt; cd MyProject</a:t>
            </a:r>
          </a:p>
          <a:p>
            <a:r>
              <a:rPr lang="fr-FR" dirty="0"/>
              <a:t>&gt; npm start</a:t>
            </a:r>
          </a:p>
        </p:txBody>
      </p:sp>
    </p:spTree>
    <p:extLst>
      <p:ext uri="{BB962C8B-B14F-4D97-AF65-F5344CB8AC3E}">
        <p14:creationId xmlns:p14="http://schemas.microsoft.com/office/powerpoint/2010/main" val="4169512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91477-4B77-4B48-BDFD-9D3BCFFE3916}"/>
              </a:ext>
            </a:extLst>
          </p:cNvPr>
          <p:cNvSpPr>
            <a:spLocks noGrp="1"/>
          </p:cNvSpPr>
          <p:nvPr>
            <p:ph type="title"/>
          </p:nvPr>
        </p:nvSpPr>
        <p:spPr/>
        <p:txBody>
          <a:bodyPr>
            <a:normAutofit/>
          </a:bodyPr>
          <a:lstStyle/>
          <a:p>
            <a:r>
              <a:rPr lang="fr-FR" dirty="0"/>
              <a:t>Utiliser le JDK de Android Studio ? Mauvaise idée</a:t>
            </a:r>
          </a:p>
        </p:txBody>
      </p:sp>
      <p:sp>
        <p:nvSpPr>
          <p:cNvPr id="3" name="Content Placeholder 2">
            <a:extLst>
              <a:ext uri="{FF2B5EF4-FFF2-40B4-BE49-F238E27FC236}">
                <a16:creationId xmlns:a16="http://schemas.microsoft.com/office/drawing/2014/main" id="{9198EAF0-9B6A-4FCE-B9C6-6DDDD8A19E93}"/>
              </a:ext>
            </a:extLst>
          </p:cNvPr>
          <p:cNvSpPr>
            <a:spLocks noGrp="1"/>
          </p:cNvSpPr>
          <p:nvPr>
            <p:ph idx="1"/>
          </p:nvPr>
        </p:nvSpPr>
        <p:spPr/>
        <p:txBody>
          <a:bodyPr>
            <a:normAutofit/>
          </a:bodyPr>
          <a:lstStyle/>
          <a:p>
            <a:r>
              <a:rPr lang="fr-FR" dirty="0"/>
              <a:t>Si vous avez l’erreur suivante dans npx react-native :</a:t>
            </a:r>
          </a:p>
          <a:p>
            <a:pPr lvl="1"/>
            <a:r>
              <a:rPr lang="fr-FR" dirty="0">
                <a:solidFill>
                  <a:srgbClr val="FF0000"/>
                </a:solidFill>
              </a:rPr>
              <a:t>ERROR: JAVA_HOME is not set and no 'java' command could be found in your PATH.</a:t>
            </a:r>
          </a:p>
          <a:p>
            <a:r>
              <a:rPr lang="fr-FR" dirty="0"/>
              <a:t>Certains binaires d'Android SDK ont vraiment besoin d’un JDK 11 (ex: avdmanager)</a:t>
            </a:r>
          </a:p>
          <a:p>
            <a:r>
              <a:rPr lang="fr-FR" dirty="0"/>
              <a:t>Installer un JDK 11 (exemple: openjdk 11)</a:t>
            </a:r>
          </a:p>
          <a:p>
            <a:r>
              <a:rPr lang="en-US" dirty="0"/>
              <a:t>JAVA_HOME=C:\openjdk\jdk-11.0.2</a:t>
            </a:r>
            <a:endParaRPr lang="fr-FR" dirty="0"/>
          </a:p>
          <a:p>
            <a:r>
              <a:rPr lang="fr-FR" dirty="0"/>
              <a:t>PATH=%PATH%:%JAVA_HOME%\bin</a:t>
            </a:r>
          </a:p>
        </p:txBody>
      </p:sp>
      <p:sp>
        <p:nvSpPr>
          <p:cNvPr id="4" name="Slide Number Placeholder 3">
            <a:extLst>
              <a:ext uri="{FF2B5EF4-FFF2-40B4-BE49-F238E27FC236}">
                <a16:creationId xmlns:a16="http://schemas.microsoft.com/office/drawing/2014/main" id="{052C2B59-D2B7-425F-85AC-0E035DBAD2B9}"/>
              </a:ext>
            </a:extLst>
          </p:cNvPr>
          <p:cNvSpPr>
            <a:spLocks noGrp="1"/>
          </p:cNvSpPr>
          <p:nvPr>
            <p:ph type="sldNum" sz="quarter" idx="12"/>
          </p:nvPr>
        </p:nvSpPr>
        <p:spPr/>
        <p:txBody>
          <a:bodyPr/>
          <a:lstStyle/>
          <a:p>
            <a:fld id="{58C6F86D-B248-40EE-9D98-C59256F51133}" type="slidenum">
              <a:rPr lang="fr-FR" smtClean="0"/>
              <a:t>37</a:t>
            </a:fld>
            <a:endParaRPr lang="fr-FR" dirty="0"/>
          </a:p>
        </p:txBody>
      </p:sp>
    </p:spTree>
    <p:extLst>
      <p:ext uri="{BB962C8B-B14F-4D97-AF65-F5344CB8AC3E}">
        <p14:creationId xmlns:p14="http://schemas.microsoft.com/office/powerpoint/2010/main" val="352356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B71D-CDA8-4EFA-8CF7-D8389FD0DC05}"/>
              </a:ext>
            </a:extLst>
          </p:cNvPr>
          <p:cNvSpPr>
            <a:spLocks noGrp="1"/>
          </p:cNvSpPr>
          <p:nvPr>
            <p:ph type="title"/>
          </p:nvPr>
        </p:nvSpPr>
        <p:spPr/>
        <p:txBody>
          <a:bodyPr/>
          <a:lstStyle/>
          <a:p>
            <a:r>
              <a:rPr lang="fr-FR" dirty="0"/>
              <a:t>Facebook Metro</a:t>
            </a:r>
          </a:p>
        </p:txBody>
      </p:sp>
      <p:sp>
        <p:nvSpPr>
          <p:cNvPr id="6" name="Slide Number Placeholder 5">
            <a:extLst>
              <a:ext uri="{FF2B5EF4-FFF2-40B4-BE49-F238E27FC236}">
                <a16:creationId xmlns:a16="http://schemas.microsoft.com/office/drawing/2014/main" id="{5615189A-487B-4AB8-AAE0-13C48A0C3B3A}"/>
              </a:ext>
            </a:extLst>
          </p:cNvPr>
          <p:cNvSpPr>
            <a:spLocks noGrp="1"/>
          </p:cNvSpPr>
          <p:nvPr>
            <p:ph type="sldNum" sz="quarter" idx="12"/>
          </p:nvPr>
        </p:nvSpPr>
        <p:spPr/>
        <p:txBody>
          <a:bodyPr/>
          <a:lstStyle/>
          <a:p>
            <a:fld id="{58C6F86D-B248-40EE-9D98-C59256F51133}" type="slidenum">
              <a:rPr lang="fr-FR" smtClean="0"/>
              <a:t>38</a:t>
            </a:fld>
            <a:endParaRPr lang="fr-FR" dirty="0"/>
          </a:p>
        </p:txBody>
      </p:sp>
      <p:pic>
        <p:nvPicPr>
          <p:cNvPr id="4" name="Picture 3">
            <a:extLst>
              <a:ext uri="{FF2B5EF4-FFF2-40B4-BE49-F238E27FC236}">
                <a16:creationId xmlns:a16="http://schemas.microsoft.com/office/drawing/2014/main" id="{DCD9D1FC-BAF0-45FD-A602-F7DF1F888C37}"/>
              </a:ext>
            </a:extLst>
          </p:cNvPr>
          <p:cNvPicPr>
            <a:picLocks noChangeAspect="1"/>
          </p:cNvPicPr>
          <p:nvPr/>
        </p:nvPicPr>
        <p:blipFill>
          <a:blip r:embed="rId3"/>
          <a:stretch>
            <a:fillRect/>
          </a:stretch>
        </p:blipFill>
        <p:spPr>
          <a:xfrm>
            <a:off x="3203848" y="1412776"/>
            <a:ext cx="2927879" cy="3515235"/>
          </a:xfrm>
          <a:prstGeom prst="rect">
            <a:avLst/>
          </a:prstGeom>
        </p:spPr>
      </p:pic>
      <p:sp>
        <p:nvSpPr>
          <p:cNvPr id="5" name="TextBox 4">
            <a:extLst>
              <a:ext uri="{FF2B5EF4-FFF2-40B4-BE49-F238E27FC236}">
                <a16:creationId xmlns:a16="http://schemas.microsoft.com/office/drawing/2014/main" id="{42401958-0636-44EB-9A0A-FC27814E8195}"/>
              </a:ext>
            </a:extLst>
          </p:cNvPr>
          <p:cNvSpPr txBox="1"/>
          <p:nvPr/>
        </p:nvSpPr>
        <p:spPr>
          <a:xfrm>
            <a:off x="183875" y="5157192"/>
            <a:ext cx="4550733" cy="1200329"/>
          </a:xfrm>
          <a:prstGeom prst="rect">
            <a:avLst/>
          </a:prstGeom>
          <a:noFill/>
        </p:spPr>
        <p:txBody>
          <a:bodyPr wrap="none" rtlCol="0">
            <a:spAutoFit/>
          </a:bodyPr>
          <a:lstStyle/>
          <a:p>
            <a:r>
              <a:rPr lang="fr-FR" dirty="0"/>
              <a:t>Metro est l’outil que React Native utilise pour :</a:t>
            </a:r>
          </a:p>
          <a:p>
            <a:pPr marL="285750" indent="-285750">
              <a:buFont typeface="Arial" panose="020B0604020202020204" pitchFamily="34" charset="0"/>
              <a:buChar char="•"/>
            </a:pPr>
            <a:r>
              <a:rPr lang="fr-FR" dirty="0"/>
              <a:t>« bundler » le projet </a:t>
            </a:r>
          </a:p>
          <a:p>
            <a:pPr marL="285750" indent="-285750">
              <a:buFont typeface="Arial" panose="020B0604020202020204" pitchFamily="34" charset="0"/>
              <a:buChar char="•"/>
            </a:pPr>
            <a:r>
              <a:rPr lang="fr-FR" dirty="0"/>
              <a:t>l’envoyer sur le device simulateur</a:t>
            </a:r>
          </a:p>
          <a:p>
            <a:pPr marL="285750" indent="-285750">
              <a:buFont typeface="Arial" panose="020B0604020202020204" pitchFamily="34" charset="0"/>
              <a:buChar char="•"/>
            </a:pPr>
            <a:r>
              <a:rPr lang="fr-FR" dirty="0"/>
              <a:t>fabriquer l’APK ou l’IPA</a:t>
            </a:r>
          </a:p>
        </p:txBody>
      </p:sp>
    </p:spTree>
    <p:extLst>
      <p:ext uri="{BB962C8B-B14F-4D97-AF65-F5344CB8AC3E}">
        <p14:creationId xmlns:p14="http://schemas.microsoft.com/office/powerpoint/2010/main" val="3285573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8A234-894C-43DC-8BBD-2E1E56E79F34}"/>
              </a:ext>
            </a:extLst>
          </p:cNvPr>
          <p:cNvSpPr>
            <a:spLocks noGrp="1"/>
          </p:cNvSpPr>
          <p:nvPr>
            <p:ph type="title"/>
          </p:nvPr>
        </p:nvSpPr>
        <p:spPr/>
        <p:txBody>
          <a:bodyPr/>
          <a:lstStyle/>
          <a:p>
            <a:r>
              <a:rPr lang="fr-FR" dirty="0"/>
              <a:t>Si le device ne s’allume pas…</a:t>
            </a:r>
          </a:p>
        </p:txBody>
      </p:sp>
      <p:sp>
        <p:nvSpPr>
          <p:cNvPr id="3" name="Content Placeholder 2">
            <a:extLst>
              <a:ext uri="{FF2B5EF4-FFF2-40B4-BE49-F238E27FC236}">
                <a16:creationId xmlns:a16="http://schemas.microsoft.com/office/drawing/2014/main" id="{B3B8B618-8802-49E1-868C-4C25869D2DD3}"/>
              </a:ext>
            </a:extLst>
          </p:cNvPr>
          <p:cNvSpPr>
            <a:spLocks noGrp="1"/>
          </p:cNvSpPr>
          <p:nvPr>
            <p:ph idx="1"/>
          </p:nvPr>
        </p:nvSpPr>
        <p:spPr/>
        <p:txBody>
          <a:bodyPr/>
          <a:lstStyle/>
          <a:p>
            <a:r>
              <a:rPr lang="fr-FR" dirty="0"/>
              <a:t>il faut le forcer.</a:t>
            </a:r>
          </a:p>
          <a:p>
            <a:r>
              <a:rPr lang="fr-FR" dirty="0"/>
              <a:t>Ouvrir le AVD Manager (depuis Android Studio), puis démarrer le device</a:t>
            </a:r>
          </a:p>
        </p:txBody>
      </p:sp>
      <p:sp>
        <p:nvSpPr>
          <p:cNvPr id="9" name="Slide Number Placeholder 8">
            <a:extLst>
              <a:ext uri="{FF2B5EF4-FFF2-40B4-BE49-F238E27FC236}">
                <a16:creationId xmlns:a16="http://schemas.microsoft.com/office/drawing/2014/main" id="{DD35867D-067E-455D-AFE8-8097FDAEC3D1}"/>
              </a:ext>
            </a:extLst>
          </p:cNvPr>
          <p:cNvSpPr>
            <a:spLocks noGrp="1"/>
          </p:cNvSpPr>
          <p:nvPr>
            <p:ph type="sldNum" sz="quarter" idx="12"/>
          </p:nvPr>
        </p:nvSpPr>
        <p:spPr/>
        <p:txBody>
          <a:bodyPr/>
          <a:lstStyle/>
          <a:p>
            <a:fld id="{58C6F86D-B248-40EE-9D98-C59256F51133}" type="slidenum">
              <a:rPr lang="fr-FR" smtClean="0"/>
              <a:t>39</a:t>
            </a:fld>
            <a:endParaRPr lang="fr-FR" dirty="0"/>
          </a:p>
        </p:txBody>
      </p:sp>
      <p:pic>
        <p:nvPicPr>
          <p:cNvPr id="4" name="Picture 3">
            <a:extLst>
              <a:ext uri="{FF2B5EF4-FFF2-40B4-BE49-F238E27FC236}">
                <a16:creationId xmlns:a16="http://schemas.microsoft.com/office/drawing/2014/main" id="{2F53B15B-67AB-44D6-ACD4-3FFB952CFA39}"/>
              </a:ext>
            </a:extLst>
          </p:cNvPr>
          <p:cNvPicPr>
            <a:picLocks noChangeAspect="1"/>
          </p:cNvPicPr>
          <p:nvPr/>
        </p:nvPicPr>
        <p:blipFill>
          <a:blip r:embed="rId2"/>
          <a:stretch>
            <a:fillRect/>
          </a:stretch>
        </p:blipFill>
        <p:spPr>
          <a:xfrm>
            <a:off x="467544" y="4005064"/>
            <a:ext cx="3563888" cy="2327705"/>
          </a:xfrm>
          <a:prstGeom prst="rect">
            <a:avLst/>
          </a:prstGeom>
        </p:spPr>
      </p:pic>
      <p:pic>
        <p:nvPicPr>
          <p:cNvPr id="5" name="Picture 4">
            <a:extLst>
              <a:ext uri="{FF2B5EF4-FFF2-40B4-BE49-F238E27FC236}">
                <a16:creationId xmlns:a16="http://schemas.microsoft.com/office/drawing/2014/main" id="{E293152F-237B-4FFA-99C5-DBDAC67660D9}"/>
              </a:ext>
            </a:extLst>
          </p:cNvPr>
          <p:cNvPicPr>
            <a:picLocks noChangeAspect="1"/>
          </p:cNvPicPr>
          <p:nvPr/>
        </p:nvPicPr>
        <p:blipFill>
          <a:blip r:embed="rId3"/>
          <a:stretch>
            <a:fillRect/>
          </a:stretch>
        </p:blipFill>
        <p:spPr>
          <a:xfrm>
            <a:off x="4427984" y="4653136"/>
            <a:ext cx="4572000" cy="1742265"/>
          </a:xfrm>
          <a:prstGeom prst="rect">
            <a:avLst/>
          </a:prstGeom>
        </p:spPr>
      </p:pic>
      <p:sp>
        <p:nvSpPr>
          <p:cNvPr id="6" name="Oval 5">
            <a:extLst>
              <a:ext uri="{FF2B5EF4-FFF2-40B4-BE49-F238E27FC236}">
                <a16:creationId xmlns:a16="http://schemas.microsoft.com/office/drawing/2014/main" id="{399B649D-0B82-468D-B304-86CD6A1FE915}"/>
              </a:ext>
            </a:extLst>
          </p:cNvPr>
          <p:cNvSpPr/>
          <p:nvPr/>
        </p:nvSpPr>
        <p:spPr>
          <a:xfrm>
            <a:off x="8100392" y="4581128"/>
            <a:ext cx="1152128" cy="936104"/>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8" name="Straight Arrow Connector 7">
            <a:extLst>
              <a:ext uri="{FF2B5EF4-FFF2-40B4-BE49-F238E27FC236}">
                <a16:creationId xmlns:a16="http://schemas.microsoft.com/office/drawing/2014/main" id="{376C2A60-2C91-4C42-8DD9-B93786B9DBD2}"/>
              </a:ext>
            </a:extLst>
          </p:cNvPr>
          <p:cNvCxnSpPr/>
          <p:nvPr/>
        </p:nvCxnSpPr>
        <p:spPr>
          <a:xfrm>
            <a:off x="7956376" y="4077072"/>
            <a:ext cx="504056" cy="792088"/>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959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038E9-4D10-46D0-AED6-9F6D8801AF7F}"/>
              </a:ext>
            </a:extLst>
          </p:cNvPr>
          <p:cNvSpPr>
            <a:spLocks noGrp="1"/>
          </p:cNvSpPr>
          <p:nvPr>
            <p:ph type="title"/>
          </p:nvPr>
        </p:nvSpPr>
        <p:spPr/>
        <p:txBody>
          <a:bodyPr/>
          <a:lstStyle/>
          <a:p>
            <a:r>
              <a:rPr lang="fr-FR" dirty="0"/>
              <a:t>Travaux pratiques</a:t>
            </a:r>
          </a:p>
        </p:txBody>
      </p:sp>
      <p:sp>
        <p:nvSpPr>
          <p:cNvPr id="6" name="Content Placeholder 5">
            <a:extLst>
              <a:ext uri="{FF2B5EF4-FFF2-40B4-BE49-F238E27FC236}">
                <a16:creationId xmlns:a16="http://schemas.microsoft.com/office/drawing/2014/main" id="{4F57AD46-DFD2-477C-899E-6673F87215EC}"/>
              </a:ext>
            </a:extLst>
          </p:cNvPr>
          <p:cNvSpPr>
            <a:spLocks noGrp="1"/>
          </p:cNvSpPr>
          <p:nvPr>
            <p:ph idx="1"/>
          </p:nvPr>
        </p:nvSpPr>
        <p:spPr/>
        <p:txBody>
          <a:bodyPr/>
          <a:lstStyle/>
          <a:p>
            <a:r>
              <a:rPr lang="fr-FR" dirty="0"/>
              <a:t>Monter une application complète de gestion de stock avec React Native :</a:t>
            </a:r>
          </a:p>
          <a:p>
            <a:pPr lvl="1"/>
            <a:r>
              <a:rPr lang="fr-FR" dirty="0"/>
              <a:t>Layout</a:t>
            </a:r>
          </a:p>
          <a:p>
            <a:pPr lvl="1"/>
            <a:r>
              <a:rPr lang="fr-FR" dirty="0"/>
              <a:t>SPA</a:t>
            </a:r>
          </a:p>
          <a:p>
            <a:pPr lvl="1"/>
            <a:r>
              <a:rPr lang="fr-FR" dirty="0"/>
              <a:t>Liste des articles (liste de carte)</a:t>
            </a:r>
          </a:p>
          <a:p>
            <a:pPr lvl="1"/>
            <a:r>
              <a:rPr lang="fr-FR" dirty="0"/>
              <a:t>Ajout d’un article (formulaires)</a:t>
            </a:r>
          </a:p>
          <a:p>
            <a:pPr lvl="1"/>
            <a:r>
              <a:rPr lang="fr-FR" dirty="0"/>
              <a:t>Effacement d’article</a:t>
            </a:r>
          </a:p>
          <a:p>
            <a:r>
              <a:rPr lang="fr-FR" dirty="0"/>
              <a:t>Déploiement de l’application</a:t>
            </a:r>
          </a:p>
          <a:p>
            <a:pPr lvl="1"/>
            <a:endParaRPr lang="fr-FR" dirty="0"/>
          </a:p>
        </p:txBody>
      </p:sp>
      <p:sp>
        <p:nvSpPr>
          <p:cNvPr id="2" name="Slide Number Placeholder 1">
            <a:extLst>
              <a:ext uri="{FF2B5EF4-FFF2-40B4-BE49-F238E27FC236}">
                <a16:creationId xmlns:a16="http://schemas.microsoft.com/office/drawing/2014/main" id="{04BB999F-D883-421B-99E0-C77C12199140}"/>
              </a:ext>
            </a:extLst>
          </p:cNvPr>
          <p:cNvSpPr>
            <a:spLocks noGrp="1"/>
          </p:cNvSpPr>
          <p:nvPr>
            <p:ph type="sldNum" sz="quarter" idx="12"/>
          </p:nvPr>
        </p:nvSpPr>
        <p:spPr/>
        <p:txBody>
          <a:bodyPr/>
          <a:lstStyle/>
          <a:p>
            <a:fld id="{58C6F86D-B248-40EE-9D98-C59256F51133}" type="slidenum">
              <a:rPr lang="fr-FR" smtClean="0"/>
              <a:t>4</a:t>
            </a:fld>
            <a:endParaRPr lang="fr-FR" dirty="0"/>
          </a:p>
        </p:txBody>
      </p:sp>
    </p:spTree>
    <p:extLst>
      <p:ext uri="{BB962C8B-B14F-4D97-AF65-F5344CB8AC3E}">
        <p14:creationId xmlns:p14="http://schemas.microsoft.com/office/powerpoint/2010/main" val="2273309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186DA-93FB-483A-9C2E-8C627A17D8A9}"/>
              </a:ext>
            </a:extLst>
          </p:cNvPr>
          <p:cNvSpPr>
            <a:spLocks noGrp="1"/>
          </p:cNvSpPr>
          <p:nvPr>
            <p:ph type="title"/>
          </p:nvPr>
        </p:nvSpPr>
        <p:spPr/>
        <p:txBody>
          <a:bodyPr/>
          <a:lstStyle/>
          <a:p>
            <a:r>
              <a:rPr lang="fr-FR" dirty="0"/>
              <a:t>Android Studio &gt; AVD Manager</a:t>
            </a:r>
          </a:p>
        </p:txBody>
      </p:sp>
      <p:sp>
        <p:nvSpPr>
          <p:cNvPr id="5" name="Slide Number Placeholder 4">
            <a:extLst>
              <a:ext uri="{FF2B5EF4-FFF2-40B4-BE49-F238E27FC236}">
                <a16:creationId xmlns:a16="http://schemas.microsoft.com/office/drawing/2014/main" id="{FFDDBD11-864F-4839-AECE-D767186F66B6}"/>
              </a:ext>
            </a:extLst>
          </p:cNvPr>
          <p:cNvSpPr>
            <a:spLocks noGrp="1"/>
          </p:cNvSpPr>
          <p:nvPr>
            <p:ph type="sldNum" sz="quarter" idx="12"/>
          </p:nvPr>
        </p:nvSpPr>
        <p:spPr/>
        <p:txBody>
          <a:bodyPr/>
          <a:lstStyle/>
          <a:p>
            <a:fld id="{58C6F86D-B248-40EE-9D98-C59256F51133}" type="slidenum">
              <a:rPr lang="fr-FR" smtClean="0"/>
              <a:t>40</a:t>
            </a:fld>
            <a:endParaRPr lang="fr-FR" dirty="0"/>
          </a:p>
        </p:txBody>
      </p:sp>
      <p:pic>
        <p:nvPicPr>
          <p:cNvPr id="4" name="Picture 3">
            <a:extLst>
              <a:ext uri="{FF2B5EF4-FFF2-40B4-BE49-F238E27FC236}">
                <a16:creationId xmlns:a16="http://schemas.microsoft.com/office/drawing/2014/main" id="{6E000975-8FA5-4C51-B246-7DA1F24EE39B}"/>
              </a:ext>
            </a:extLst>
          </p:cNvPr>
          <p:cNvPicPr>
            <a:picLocks noChangeAspect="1"/>
          </p:cNvPicPr>
          <p:nvPr/>
        </p:nvPicPr>
        <p:blipFill>
          <a:blip r:embed="rId2"/>
          <a:stretch>
            <a:fillRect/>
          </a:stretch>
        </p:blipFill>
        <p:spPr>
          <a:xfrm>
            <a:off x="1403648" y="1628800"/>
            <a:ext cx="6660232" cy="4146498"/>
          </a:xfrm>
          <a:prstGeom prst="rect">
            <a:avLst/>
          </a:prstGeom>
        </p:spPr>
      </p:pic>
    </p:spTree>
    <p:extLst>
      <p:ext uri="{BB962C8B-B14F-4D97-AF65-F5344CB8AC3E}">
        <p14:creationId xmlns:p14="http://schemas.microsoft.com/office/powerpoint/2010/main" val="1254920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753B7-F9B9-4F23-9C6F-9DF9D82748BA}"/>
              </a:ext>
            </a:extLst>
          </p:cNvPr>
          <p:cNvSpPr>
            <a:spLocks noGrp="1"/>
          </p:cNvSpPr>
          <p:nvPr>
            <p:ph type="title"/>
          </p:nvPr>
        </p:nvSpPr>
        <p:spPr/>
        <p:txBody>
          <a:bodyPr/>
          <a:lstStyle/>
          <a:p>
            <a:r>
              <a:rPr lang="fr-FR" dirty="0"/>
              <a:t>Reset d’un téléphone « pourri »</a:t>
            </a:r>
          </a:p>
        </p:txBody>
      </p:sp>
      <p:sp>
        <p:nvSpPr>
          <p:cNvPr id="3" name="Content Placeholder 2">
            <a:extLst>
              <a:ext uri="{FF2B5EF4-FFF2-40B4-BE49-F238E27FC236}">
                <a16:creationId xmlns:a16="http://schemas.microsoft.com/office/drawing/2014/main" id="{DBDDD2DA-565A-40A7-9A5E-55C0E416D7C0}"/>
              </a:ext>
            </a:extLst>
          </p:cNvPr>
          <p:cNvSpPr>
            <a:spLocks noGrp="1"/>
          </p:cNvSpPr>
          <p:nvPr>
            <p:ph idx="1"/>
          </p:nvPr>
        </p:nvSpPr>
        <p:spPr>
          <a:xfrm>
            <a:off x="628650" y="1825625"/>
            <a:ext cx="7886700" cy="523255"/>
          </a:xfrm>
        </p:spPr>
        <p:txBody>
          <a:bodyPr/>
          <a:lstStyle/>
          <a:p>
            <a:r>
              <a:rPr lang="fr-FR" dirty="0"/>
              <a:t>Ne pas hésiter à wiper les data</a:t>
            </a:r>
          </a:p>
        </p:txBody>
      </p:sp>
      <p:sp>
        <p:nvSpPr>
          <p:cNvPr id="4" name="Slide Number Placeholder 3">
            <a:extLst>
              <a:ext uri="{FF2B5EF4-FFF2-40B4-BE49-F238E27FC236}">
                <a16:creationId xmlns:a16="http://schemas.microsoft.com/office/drawing/2014/main" id="{CE3614BA-9FB0-452C-9FBF-6E2899A610A1}"/>
              </a:ext>
            </a:extLst>
          </p:cNvPr>
          <p:cNvSpPr>
            <a:spLocks noGrp="1"/>
          </p:cNvSpPr>
          <p:nvPr>
            <p:ph type="sldNum" sz="quarter" idx="12"/>
          </p:nvPr>
        </p:nvSpPr>
        <p:spPr/>
        <p:txBody>
          <a:bodyPr/>
          <a:lstStyle/>
          <a:p>
            <a:fld id="{58C6F86D-B248-40EE-9D98-C59256F51133}" type="slidenum">
              <a:rPr lang="fr-FR" smtClean="0"/>
              <a:t>41</a:t>
            </a:fld>
            <a:endParaRPr lang="fr-FR" dirty="0"/>
          </a:p>
        </p:txBody>
      </p:sp>
      <p:pic>
        <p:nvPicPr>
          <p:cNvPr id="5" name="Picture 4">
            <a:extLst>
              <a:ext uri="{FF2B5EF4-FFF2-40B4-BE49-F238E27FC236}">
                <a16:creationId xmlns:a16="http://schemas.microsoft.com/office/drawing/2014/main" id="{783ECEB3-AD54-45A3-844F-6AE189C6FF98}"/>
              </a:ext>
            </a:extLst>
          </p:cNvPr>
          <p:cNvPicPr>
            <a:picLocks noChangeAspect="1"/>
          </p:cNvPicPr>
          <p:nvPr/>
        </p:nvPicPr>
        <p:blipFill>
          <a:blip r:embed="rId2"/>
          <a:stretch>
            <a:fillRect/>
          </a:stretch>
        </p:blipFill>
        <p:spPr>
          <a:xfrm>
            <a:off x="2051720" y="2685869"/>
            <a:ext cx="5366357" cy="3405201"/>
          </a:xfrm>
          <a:prstGeom prst="rect">
            <a:avLst/>
          </a:prstGeom>
        </p:spPr>
      </p:pic>
    </p:spTree>
    <p:extLst>
      <p:ext uri="{BB962C8B-B14F-4D97-AF65-F5344CB8AC3E}">
        <p14:creationId xmlns:p14="http://schemas.microsoft.com/office/powerpoint/2010/main" val="13526220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7927E-4E30-407D-B4F3-E54EE0448DB8}"/>
              </a:ext>
            </a:extLst>
          </p:cNvPr>
          <p:cNvSpPr>
            <a:spLocks noGrp="1"/>
          </p:cNvSpPr>
          <p:nvPr>
            <p:ph type="title"/>
          </p:nvPr>
        </p:nvSpPr>
        <p:spPr/>
        <p:txBody>
          <a:bodyPr/>
          <a:lstStyle/>
          <a:p>
            <a:r>
              <a:rPr lang="fr-FR" dirty="0"/>
              <a:t>Projet visualisé dans le simulateur</a:t>
            </a:r>
          </a:p>
        </p:txBody>
      </p:sp>
      <p:sp>
        <p:nvSpPr>
          <p:cNvPr id="5" name="Slide Number Placeholder 4">
            <a:extLst>
              <a:ext uri="{FF2B5EF4-FFF2-40B4-BE49-F238E27FC236}">
                <a16:creationId xmlns:a16="http://schemas.microsoft.com/office/drawing/2014/main" id="{2CC4E7EC-C1CA-427E-B751-2FE737241E3B}"/>
              </a:ext>
            </a:extLst>
          </p:cNvPr>
          <p:cNvSpPr>
            <a:spLocks noGrp="1"/>
          </p:cNvSpPr>
          <p:nvPr>
            <p:ph type="sldNum" sz="quarter" idx="12"/>
          </p:nvPr>
        </p:nvSpPr>
        <p:spPr/>
        <p:txBody>
          <a:bodyPr/>
          <a:lstStyle/>
          <a:p>
            <a:fld id="{58C6F86D-B248-40EE-9D98-C59256F51133}" type="slidenum">
              <a:rPr lang="fr-FR" smtClean="0"/>
              <a:t>42</a:t>
            </a:fld>
            <a:endParaRPr lang="fr-FR" dirty="0"/>
          </a:p>
        </p:txBody>
      </p:sp>
      <p:pic>
        <p:nvPicPr>
          <p:cNvPr id="4" name="Picture 3">
            <a:extLst>
              <a:ext uri="{FF2B5EF4-FFF2-40B4-BE49-F238E27FC236}">
                <a16:creationId xmlns:a16="http://schemas.microsoft.com/office/drawing/2014/main" id="{6F9CF9CA-43B7-4EC4-A77F-80BF85531272}"/>
              </a:ext>
            </a:extLst>
          </p:cNvPr>
          <p:cNvPicPr>
            <a:picLocks noChangeAspect="1"/>
          </p:cNvPicPr>
          <p:nvPr/>
        </p:nvPicPr>
        <p:blipFill>
          <a:blip r:embed="rId2"/>
          <a:stretch>
            <a:fillRect/>
          </a:stretch>
        </p:blipFill>
        <p:spPr>
          <a:xfrm>
            <a:off x="899592" y="1772816"/>
            <a:ext cx="7977383" cy="4385796"/>
          </a:xfrm>
          <a:prstGeom prst="rect">
            <a:avLst/>
          </a:prstGeom>
        </p:spPr>
      </p:pic>
    </p:spTree>
    <p:extLst>
      <p:ext uri="{BB962C8B-B14F-4D97-AF65-F5344CB8AC3E}">
        <p14:creationId xmlns:p14="http://schemas.microsoft.com/office/powerpoint/2010/main" val="2056882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B5878-BFC6-4247-AEAF-C416B47B13EB}"/>
              </a:ext>
            </a:extLst>
          </p:cNvPr>
          <p:cNvSpPr>
            <a:spLocks noGrp="1"/>
          </p:cNvSpPr>
          <p:nvPr>
            <p:ph type="title"/>
          </p:nvPr>
        </p:nvSpPr>
        <p:spPr/>
        <p:txBody>
          <a:bodyPr/>
          <a:lstStyle/>
          <a:p>
            <a:r>
              <a:rPr lang="fr-FR" dirty="0"/>
              <a:t>Reload le projet</a:t>
            </a:r>
          </a:p>
        </p:txBody>
      </p:sp>
      <p:sp>
        <p:nvSpPr>
          <p:cNvPr id="3" name="Content Placeholder 2">
            <a:extLst>
              <a:ext uri="{FF2B5EF4-FFF2-40B4-BE49-F238E27FC236}">
                <a16:creationId xmlns:a16="http://schemas.microsoft.com/office/drawing/2014/main" id="{5A91A775-22C5-4845-81CB-466553C9EB5B}"/>
              </a:ext>
            </a:extLst>
          </p:cNvPr>
          <p:cNvSpPr>
            <a:spLocks noGrp="1"/>
          </p:cNvSpPr>
          <p:nvPr>
            <p:ph idx="1"/>
          </p:nvPr>
        </p:nvSpPr>
        <p:spPr/>
        <p:txBody>
          <a:bodyPr/>
          <a:lstStyle/>
          <a:p>
            <a:r>
              <a:rPr lang="fr-FR" dirty="0"/>
              <a:t>Si ce n’est pas automatique, alors faire dans le device : CTRL+M et ensuite « reload »</a:t>
            </a:r>
          </a:p>
          <a:p>
            <a:r>
              <a:rPr lang="fr-FR" dirty="0"/>
              <a:t>Ou alors dans Metro, taper « r »</a:t>
            </a:r>
          </a:p>
        </p:txBody>
      </p:sp>
      <p:sp>
        <p:nvSpPr>
          <p:cNvPr id="4" name="Slide Number Placeholder 3">
            <a:extLst>
              <a:ext uri="{FF2B5EF4-FFF2-40B4-BE49-F238E27FC236}">
                <a16:creationId xmlns:a16="http://schemas.microsoft.com/office/drawing/2014/main" id="{6843EAAB-F223-4782-8985-2F12BE80B892}"/>
              </a:ext>
            </a:extLst>
          </p:cNvPr>
          <p:cNvSpPr>
            <a:spLocks noGrp="1"/>
          </p:cNvSpPr>
          <p:nvPr>
            <p:ph type="sldNum" sz="quarter" idx="12"/>
          </p:nvPr>
        </p:nvSpPr>
        <p:spPr/>
        <p:txBody>
          <a:bodyPr/>
          <a:lstStyle/>
          <a:p>
            <a:fld id="{58C6F86D-B248-40EE-9D98-C59256F51133}" type="slidenum">
              <a:rPr lang="fr-FR" smtClean="0"/>
              <a:t>43</a:t>
            </a:fld>
            <a:endParaRPr lang="fr-FR" dirty="0"/>
          </a:p>
        </p:txBody>
      </p:sp>
    </p:spTree>
    <p:extLst>
      <p:ext uri="{BB962C8B-B14F-4D97-AF65-F5344CB8AC3E}">
        <p14:creationId xmlns:p14="http://schemas.microsoft.com/office/powerpoint/2010/main" val="1291844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2DEE-09FE-48A0-9DDD-13289E40152C}"/>
              </a:ext>
            </a:extLst>
          </p:cNvPr>
          <p:cNvSpPr>
            <a:spLocks noGrp="1"/>
          </p:cNvSpPr>
          <p:nvPr>
            <p:ph type="title"/>
          </p:nvPr>
        </p:nvSpPr>
        <p:spPr/>
        <p:txBody>
          <a:bodyPr>
            <a:normAutofit/>
          </a:bodyPr>
          <a:lstStyle/>
          <a:p>
            <a:r>
              <a:rPr lang="fr-FR" dirty="0"/>
              <a:t>Effacer un projet expo ou react native</a:t>
            </a:r>
          </a:p>
        </p:txBody>
      </p:sp>
      <p:sp>
        <p:nvSpPr>
          <p:cNvPr id="3" name="Content Placeholder 2">
            <a:extLst>
              <a:ext uri="{FF2B5EF4-FFF2-40B4-BE49-F238E27FC236}">
                <a16:creationId xmlns:a16="http://schemas.microsoft.com/office/drawing/2014/main" id="{D07E827D-0750-4A70-A4F9-C899C25663EE}"/>
              </a:ext>
            </a:extLst>
          </p:cNvPr>
          <p:cNvSpPr>
            <a:spLocks noGrp="1"/>
          </p:cNvSpPr>
          <p:nvPr>
            <p:ph idx="1"/>
          </p:nvPr>
        </p:nvSpPr>
        <p:spPr/>
        <p:txBody>
          <a:bodyPr/>
          <a:lstStyle/>
          <a:p>
            <a:r>
              <a:rPr lang="fr-FR" dirty="0"/>
              <a:t>npm i rimraf -g</a:t>
            </a:r>
          </a:p>
          <a:p>
            <a:pPr lvl="1"/>
            <a:r>
              <a:rPr lang="fr-FR" dirty="0"/>
              <a:t>Permet un effacement rapide sous Windows 10</a:t>
            </a:r>
          </a:p>
          <a:p>
            <a:pPr lvl="1"/>
            <a:r>
              <a:rPr lang="fr-FR" dirty="0"/>
              <a:t>rimraf &lt;répertoire&gt;</a:t>
            </a:r>
          </a:p>
          <a:p>
            <a:r>
              <a:rPr lang="fr-FR" dirty="0"/>
              <a:t>Parfois il faut killer le process </a:t>
            </a:r>
            <a:r>
              <a:rPr lang="fr-FR" b="1" dirty="0"/>
              <a:t>adb </a:t>
            </a:r>
            <a:r>
              <a:rPr lang="fr-FR" dirty="0"/>
              <a:t>sur windows</a:t>
            </a:r>
          </a:p>
          <a:p>
            <a:pPr lvl="1"/>
            <a:r>
              <a:rPr lang="fr-FR" dirty="0"/>
              <a:t>Task Manager &gt; process &gt; adb.exe</a:t>
            </a:r>
          </a:p>
          <a:p>
            <a:endParaRPr lang="fr-FR" dirty="0"/>
          </a:p>
        </p:txBody>
      </p:sp>
      <p:sp>
        <p:nvSpPr>
          <p:cNvPr id="4" name="Slide Number Placeholder 3">
            <a:extLst>
              <a:ext uri="{FF2B5EF4-FFF2-40B4-BE49-F238E27FC236}">
                <a16:creationId xmlns:a16="http://schemas.microsoft.com/office/drawing/2014/main" id="{17ADFDAA-F83D-4777-878C-895036712B0F}"/>
              </a:ext>
            </a:extLst>
          </p:cNvPr>
          <p:cNvSpPr>
            <a:spLocks noGrp="1"/>
          </p:cNvSpPr>
          <p:nvPr>
            <p:ph type="sldNum" sz="quarter" idx="12"/>
          </p:nvPr>
        </p:nvSpPr>
        <p:spPr/>
        <p:txBody>
          <a:bodyPr/>
          <a:lstStyle/>
          <a:p>
            <a:fld id="{58C6F86D-B248-40EE-9D98-C59256F51133}" type="slidenum">
              <a:rPr lang="fr-FR" smtClean="0"/>
              <a:t>44</a:t>
            </a:fld>
            <a:endParaRPr lang="fr-FR" dirty="0"/>
          </a:p>
        </p:txBody>
      </p:sp>
    </p:spTree>
    <p:extLst>
      <p:ext uri="{BB962C8B-B14F-4D97-AF65-F5344CB8AC3E}">
        <p14:creationId xmlns:p14="http://schemas.microsoft.com/office/powerpoint/2010/main" val="2754009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22C34-AB92-450C-AAA5-86F95B0053B2}"/>
              </a:ext>
            </a:extLst>
          </p:cNvPr>
          <p:cNvSpPr>
            <a:spLocks noGrp="1"/>
          </p:cNvSpPr>
          <p:nvPr>
            <p:ph type="title"/>
          </p:nvPr>
        </p:nvSpPr>
        <p:spPr/>
        <p:txBody>
          <a:bodyPr>
            <a:normAutofit/>
          </a:bodyPr>
          <a:lstStyle/>
          <a:p>
            <a:r>
              <a:rPr lang="fr-FR" dirty="0"/>
              <a:t>Outils de développement et de debug.</a:t>
            </a:r>
          </a:p>
        </p:txBody>
      </p:sp>
      <p:sp>
        <p:nvSpPr>
          <p:cNvPr id="3" name="Content Placeholder 2">
            <a:extLst>
              <a:ext uri="{FF2B5EF4-FFF2-40B4-BE49-F238E27FC236}">
                <a16:creationId xmlns:a16="http://schemas.microsoft.com/office/drawing/2014/main" id="{19056E74-8737-41F8-948F-4B3010D3BB35}"/>
              </a:ext>
            </a:extLst>
          </p:cNvPr>
          <p:cNvSpPr>
            <a:spLocks noGrp="1"/>
          </p:cNvSpPr>
          <p:nvPr>
            <p:ph idx="1"/>
          </p:nvPr>
        </p:nvSpPr>
        <p:spPr/>
        <p:txBody>
          <a:bodyPr/>
          <a:lstStyle/>
          <a:p>
            <a:r>
              <a:rPr lang="fr-FR" dirty="0"/>
              <a:t>IDE de développement : VSCode</a:t>
            </a:r>
          </a:p>
          <a:p>
            <a:r>
              <a:rPr lang="fr-FR" dirty="0"/>
              <a:t>Le débogage se fait par test visuel, simulé sur un device ou via webpack (web)</a:t>
            </a:r>
          </a:p>
          <a:p>
            <a:r>
              <a:rPr lang="fr-FR" dirty="0"/>
              <a:t>VSCode : installer l’extension Microsoft react-native-tools</a:t>
            </a:r>
          </a:p>
          <a:p>
            <a:pPr lvl="1"/>
            <a:r>
              <a:rPr lang="fr-FR" dirty="0"/>
              <a:t>Breakpoint</a:t>
            </a:r>
          </a:p>
          <a:p>
            <a:r>
              <a:rPr lang="fr-FR" dirty="0"/>
              <a:t>console.log</a:t>
            </a:r>
          </a:p>
          <a:p>
            <a:r>
              <a:rPr lang="fr-FR" dirty="0"/>
              <a:t>Error Boundaries</a:t>
            </a:r>
          </a:p>
          <a:p>
            <a:endParaRPr lang="fr-FR" dirty="0"/>
          </a:p>
        </p:txBody>
      </p:sp>
      <p:sp>
        <p:nvSpPr>
          <p:cNvPr id="4" name="Slide Number Placeholder 3">
            <a:extLst>
              <a:ext uri="{FF2B5EF4-FFF2-40B4-BE49-F238E27FC236}">
                <a16:creationId xmlns:a16="http://schemas.microsoft.com/office/drawing/2014/main" id="{AFFF42A5-4AFC-4AFC-9AA4-312CEF821562}"/>
              </a:ext>
            </a:extLst>
          </p:cNvPr>
          <p:cNvSpPr>
            <a:spLocks noGrp="1"/>
          </p:cNvSpPr>
          <p:nvPr>
            <p:ph type="sldNum" sz="quarter" idx="12"/>
          </p:nvPr>
        </p:nvSpPr>
        <p:spPr/>
        <p:txBody>
          <a:bodyPr/>
          <a:lstStyle/>
          <a:p>
            <a:fld id="{58C6F86D-B248-40EE-9D98-C59256F51133}" type="slidenum">
              <a:rPr lang="fr-FR" smtClean="0"/>
              <a:t>45</a:t>
            </a:fld>
            <a:endParaRPr lang="fr-FR" dirty="0"/>
          </a:p>
        </p:txBody>
      </p:sp>
    </p:spTree>
    <p:extLst>
      <p:ext uri="{BB962C8B-B14F-4D97-AF65-F5344CB8AC3E}">
        <p14:creationId xmlns:p14="http://schemas.microsoft.com/office/powerpoint/2010/main" val="3799380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2ADB-BE5A-4CB0-91DB-CB02BF333C36}"/>
              </a:ext>
            </a:extLst>
          </p:cNvPr>
          <p:cNvSpPr>
            <a:spLocks noGrp="1"/>
          </p:cNvSpPr>
          <p:nvPr>
            <p:ph type="title"/>
          </p:nvPr>
        </p:nvSpPr>
        <p:spPr/>
        <p:txBody>
          <a:bodyPr/>
          <a:lstStyle/>
          <a:p>
            <a:r>
              <a:rPr lang="fr-FR" dirty="0"/>
              <a:t>Breakpoint</a:t>
            </a:r>
          </a:p>
        </p:txBody>
      </p:sp>
      <p:sp>
        <p:nvSpPr>
          <p:cNvPr id="3" name="Content Placeholder 2">
            <a:extLst>
              <a:ext uri="{FF2B5EF4-FFF2-40B4-BE49-F238E27FC236}">
                <a16:creationId xmlns:a16="http://schemas.microsoft.com/office/drawing/2014/main" id="{C326EA31-1FCF-4D14-92B5-91B1DA2297E9}"/>
              </a:ext>
            </a:extLst>
          </p:cNvPr>
          <p:cNvSpPr>
            <a:spLocks noGrp="1"/>
          </p:cNvSpPr>
          <p:nvPr>
            <p:ph idx="1"/>
          </p:nvPr>
        </p:nvSpPr>
        <p:spPr/>
        <p:txBody>
          <a:bodyPr/>
          <a:lstStyle/>
          <a:p>
            <a:r>
              <a:rPr lang="fr-FR" dirty="0"/>
              <a:t>Installer react-native-tools</a:t>
            </a:r>
          </a:p>
        </p:txBody>
      </p:sp>
      <p:sp>
        <p:nvSpPr>
          <p:cNvPr id="5" name="Slide Number Placeholder 4">
            <a:extLst>
              <a:ext uri="{FF2B5EF4-FFF2-40B4-BE49-F238E27FC236}">
                <a16:creationId xmlns:a16="http://schemas.microsoft.com/office/drawing/2014/main" id="{654000ED-0841-409E-984F-F189EA69879A}"/>
              </a:ext>
            </a:extLst>
          </p:cNvPr>
          <p:cNvSpPr>
            <a:spLocks noGrp="1"/>
          </p:cNvSpPr>
          <p:nvPr>
            <p:ph type="sldNum" sz="quarter" idx="12"/>
          </p:nvPr>
        </p:nvSpPr>
        <p:spPr/>
        <p:txBody>
          <a:bodyPr/>
          <a:lstStyle/>
          <a:p>
            <a:fld id="{58C6F86D-B248-40EE-9D98-C59256F51133}" type="slidenum">
              <a:rPr lang="fr-FR" smtClean="0"/>
              <a:t>46</a:t>
            </a:fld>
            <a:endParaRPr lang="fr-FR" dirty="0"/>
          </a:p>
        </p:txBody>
      </p:sp>
      <p:pic>
        <p:nvPicPr>
          <p:cNvPr id="4" name="Picture 3">
            <a:extLst>
              <a:ext uri="{FF2B5EF4-FFF2-40B4-BE49-F238E27FC236}">
                <a16:creationId xmlns:a16="http://schemas.microsoft.com/office/drawing/2014/main" id="{22F95262-5BAC-42B9-9B17-DB2C6C8D5D01}"/>
              </a:ext>
            </a:extLst>
          </p:cNvPr>
          <p:cNvPicPr>
            <a:picLocks noChangeAspect="1"/>
          </p:cNvPicPr>
          <p:nvPr/>
        </p:nvPicPr>
        <p:blipFill>
          <a:blip r:embed="rId2"/>
          <a:stretch>
            <a:fillRect/>
          </a:stretch>
        </p:blipFill>
        <p:spPr>
          <a:xfrm>
            <a:off x="2627784" y="2492896"/>
            <a:ext cx="4156323" cy="3167735"/>
          </a:xfrm>
          <a:prstGeom prst="rect">
            <a:avLst/>
          </a:prstGeom>
        </p:spPr>
      </p:pic>
    </p:spTree>
    <p:extLst>
      <p:ext uri="{BB962C8B-B14F-4D97-AF65-F5344CB8AC3E}">
        <p14:creationId xmlns:p14="http://schemas.microsoft.com/office/powerpoint/2010/main" val="41100565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62543-5FCA-4298-B502-39E365861D97}"/>
              </a:ext>
            </a:extLst>
          </p:cNvPr>
          <p:cNvSpPr>
            <a:spLocks noGrp="1"/>
          </p:cNvSpPr>
          <p:nvPr>
            <p:ph type="title"/>
          </p:nvPr>
        </p:nvSpPr>
        <p:spPr/>
        <p:txBody>
          <a:bodyPr>
            <a:normAutofit/>
          </a:bodyPr>
          <a:lstStyle/>
          <a:p>
            <a:r>
              <a:rPr lang="fr-FR" dirty="0"/>
              <a:t>Créer une app avec create-react-native</a:t>
            </a:r>
          </a:p>
        </p:txBody>
      </p:sp>
      <p:sp>
        <p:nvSpPr>
          <p:cNvPr id="5" name="Slide Number Placeholder 4">
            <a:extLst>
              <a:ext uri="{FF2B5EF4-FFF2-40B4-BE49-F238E27FC236}">
                <a16:creationId xmlns:a16="http://schemas.microsoft.com/office/drawing/2014/main" id="{D4682E99-24D3-49CC-A898-AE473AFC92C8}"/>
              </a:ext>
            </a:extLst>
          </p:cNvPr>
          <p:cNvSpPr>
            <a:spLocks noGrp="1"/>
          </p:cNvSpPr>
          <p:nvPr>
            <p:ph type="sldNum" sz="quarter" idx="12"/>
          </p:nvPr>
        </p:nvSpPr>
        <p:spPr/>
        <p:txBody>
          <a:bodyPr/>
          <a:lstStyle/>
          <a:p>
            <a:fld id="{58C6F86D-B248-40EE-9D98-C59256F51133}" type="slidenum">
              <a:rPr lang="fr-FR" smtClean="0"/>
              <a:t>47</a:t>
            </a:fld>
            <a:endParaRPr lang="fr-FR" dirty="0"/>
          </a:p>
        </p:txBody>
      </p:sp>
      <p:sp>
        <p:nvSpPr>
          <p:cNvPr id="4" name="TextBox 3">
            <a:extLst>
              <a:ext uri="{FF2B5EF4-FFF2-40B4-BE49-F238E27FC236}">
                <a16:creationId xmlns:a16="http://schemas.microsoft.com/office/drawing/2014/main" id="{2ECC8312-0345-4860-981E-D8B945172D05}"/>
              </a:ext>
            </a:extLst>
          </p:cNvPr>
          <p:cNvSpPr txBox="1"/>
          <p:nvPr/>
        </p:nvSpPr>
        <p:spPr>
          <a:xfrm>
            <a:off x="1115616" y="1700808"/>
            <a:ext cx="5832648" cy="369332"/>
          </a:xfrm>
          <a:prstGeom prst="rect">
            <a:avLst/>
          </a:prstGeom>
          <a:noFill/>
        </p:spPr>
        <p:txBody>
          <a:bodyPr wrap="square" rtlCol="0">
            <a:spAutoFit/>
          </a:bodyPr>
          <a:lstStyle/>
          <a:p>
            <a:r>
              <a:rPr lang="en-US" dirty="0"/>
              <a:t>npx react-native init MyProject</a:t>
            </a:r>
            <a:endParaRPr lang="fr-FR" dirty="0"/>
          </a:p>
        </p:txBody>
      </p:sp>
    </p:spTree>
    <p:extLst>
      <p:ext uri="{BB962C8B-B14F-4D97-AF65-F5344CB8AC3E}">
        <p14:creationId xmlns:p14="http://schemas.microsoft.com/office/powerpoint/2010/main" val="17203777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8274-A067-4E33-8C34-B5BB0D210C4A}"/>
              </a:ext>
            </a:extLst>
          </p:cNvPr>
          <p:cNvSpPr>
            <a:spLocks noGrp="1"/>
          </p:cNvSpPr>
          <p:nvPr>
            <p:ph type="title"/>
          </p:nvPr>
        </p:nvSpPr>
        <p:spPr/>
        <p:txBody>
          <a:bodyPr>
            <a:normAutofit/>
          </a:bodyPr>
          <a:lstStyle/>
          <a:p>
            <a:r>
              <a:rPr lang="fr-FR" dirty="0"/>
              <a:t>Configuration du debugger en mode « attach »</a:t>
            </a:r>
          </a:p>
        </p:txBody>
      </p:sp>
      <p:sp>
        <p:nvSpPr>
          <p:cNvPr id="3" name="Content Placeholder 2">
            <a:extLst>
              <a:ext uri="{FF2B5EF4-FFF2-40B4-BE49-F238E27FC236}">
                <a16:creationId xmlns:a16="http://schemas.microsoft.com/office/drawing/2014/main" id="{2E6B4E82-F2D5-4F60-8AAA-7D4C56C31D2D}"/>
              </a:ext>
            </a:extLst>
          </p:cNvPr>
          <p:cNvSpPr>
            <a:spLocks noGrp="1"/>
          </p:cNvSpPr>
          <p:nvPr>
            <p:ph idx="1"/>
          </p:nvPr>
        </p:nvSpPr>
        <p:spPr>
          <a:xfrm>
            <a:off x="457200" y="1600201"/>
            <a:ext cx="8229600" cy="1972816"/>
          </a:xfrm>
        </p:spPr>
        <p:txBody>
          <a:bodyPr/>
          <a:lstStyle/>
          <a:p>
            <a:r>
              <a:rPr lang="fr-FR" dirty="0"/>
              <a:t>Principe : le debugger s’attache à un processus qui tourne déjà.</a:t>
            </a:r>
          </a:p>
          <a:p>
            <a:pPr lvl="2"/>
            <a:r>
              <a:rPr lang="fr-FR" dirty="0"/>
              <a:t>Le processus doit être compatible pour se laisser attacher par le debugger</a:t>
            </a:r>
          </a:p>
        </p:txBody>
      </p:sp>
      <p:sp>
        <p:nvSpPr>
          <p:cNvPr id="19" name="Slide Number Placeholder 18">
            <a:extLst>
              <a:ext uri="{FF2B5EF4-FFF2-40B4-BE49-F238E27FC236}">
                <a16:creationId xmlns:a16="http://schemas.microsoft.com/office/drawing/2014/main" id="{256C2EB7-DA1A-4E57-A703-9F6A90BC9235}"/>
              </a:ext>
            </a:extLst>
          </p:cNvPr>
          <p:cNvSpPr>
            <a:spLocks noGrp="1"/>
          </p:cNvSpPr>
          <p:nvPr>
            <p:ph type="sldNum" sz="quarter" idx="12"/>
          </p:nvPr>
        </p:nvSpPr>
        <p:spPr/>
        <p:txBody>
          <a:bodyPr/>
          <a:lstStyle/>
          <a:p>
            <a:fld id="{58C6F86D-B248-40EE-9D98-C59256F51133}" type="slidenum">
              <a:rPr lang="fr-FR" smtClean="0"/>
              <a:t>48</a:t>
            </a:fld>
            <a:endParaRPr lang="fr-FR" dirty="0"/>
          </a:p>
        </p:txBody>
      </p:sp>
      <p:sp>
        <p:nvSpPr>
          <p:cNvPr id="6" name="Rectangle 5">
            <a:extLst>
              <a:ext uri="{FF2B5EF4-FFF2-40B4-BE49-F238E27FC236}">
                <a16:creationId xmlns:a16="http://schemas.microsoft.com/office/drawing/2014/main" id="{E8E9D5FD-43C1-4119-99A8-14412AFB2355}"/>
              </a:ext>
            </a:extLst>
          </p:cNvPr>
          <p:cNvSpPr/>
          <p:nvPr/>
        </p:nvSpPr>
        <p:spPr>
          <a:xfrm>
            <a:off x="7236296" y="4077072"/>
            <a:ext cx="1450504" cy="2160240"/>
          </a:xfrm>
          <a:prstGeom prst="rect">
            <a:avLst/>
          </a:prstGeom>
          <a:solidFill>
            <a:schemeClr val="bg1">
              <a:lumMod val="95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(Virtual) Device</a:t>
            </a:r>
          </a:p>
        </p:txBody>
      </p:sp>
      <p:sp>
        <p:nvSpPr>
          <p:cNvPr id="7" name="Rectangle 6">
            <a:extLst>
              <a:ext uri="{FF2B5EF4-FFF2-40B4-BE49-F238E27FC236}">
                <a16:creationId xmlns:a16="http://schemas.microsoft.com/office/drawing/2014/main" id="{51E17581-80C8-4E60-8170-7D4AD0E8FAD5}"/>
              </a:ext>
            </a:extLst>
          </p:cNvPr>
          <p:cNvSpPr/>
          <p:nvPr/>
        </p:nvSpPr>
        <p:spPr>
          <a:xfrm>
            <a:off x="3923928" y="4662427"/>
            <a:ext cx="1728192" cy="100811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Metro</a:t>
            </a:r>
          </a:p>
          <a:p>
            <a:pPr algn="ctr"/>
            <a:r>
              <a:rPr lang="fr-FR" dirty="0"/>
              <a:t>(packager)</a:t>
            </a:r>
          </a:p>
          <a:p>
            <a:pPr algn="ctr"/>
            <a:r>
              <a:rPr lang="fr-FR" dirty="0"/>
              <a:t>localhost:8081</a:t>
            </a:r>
          </a:p>
        </p:txBody>
      </p:sp>
      <p:cxnSp>
        <p:nvCxnSpPr>
          <p:cNvPr id="9" name="Straight Arrow Connector 8">
            <a:extLst>
              <a:ext uri="{FF2B5EF4-FFF2-40B4-BE49-F238E27FC236}">
                <a16:creationId xmlns:a16="http://schemas.microsoft.com/office/drawing/2014/main" id="{A950F300-5336-4F07-BF90-51D239A55E31}"/>
              </a:ext>
            </a:extLst>
          </p:cNvPr>
          <p:cNvCxnSpPr>
            <a:stCxn id="7" idx="3"/>
            <a:endCxn id="6" idx="1"/>
          </p:cNvCxnSpPr>
          <p:nvPr/>
        </p:nvCxnSpPr>
        <p:spPr>
          <a:xfrm flipV="1">
            <a:off x="5652120" y="5157192"/>
            <a:ext cx="1584176" cy="9291"/>
          </a:xfrm>
          <a:prstGeom prst="straightConnector1">
            <a:avLst/>
          </a:prstGeom>
          <a:ln w="762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7A0B879-4871-4C69-B8B0-C4C7EB04D593}"/>
              </a:ext>
            </a:extLst>
          </p:cNvPr>
          <p:cNvSpPr/>
          <p:nvPr/>
        </p:nvSpPr>
        <p:spPr>
          <a:xfrm>
            <a:off x="611560" y="4365104"/>
            <a:ext cx="1944216" cy="158417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Vscode debugger</a:t>
            </a:r>
          </a:p>
        </p:txBody>
      </p:sp>
      <p:cxnSp>
        <p:nvCxnSpPr>
          <p:cNvPr id="13" name="Straight Arrow Connector 12">
            <a:extLst>
              <a:ext uri="{FF2B5EF4-FFF2-40B4-BE49-F238E27FC236}">
                <a16:creationId xmlns:a16="http://schemas.microsoft.com/office/drawing/2014/main" id="{59B29E76-0AE7-4D13-9494-1015B27BBB82}"/>
              </a:ext>
            </a:extLst>
          </p:cNvPr>
          <p:cNvCxnSpPr>
            <a:stCxn id="11" idx="3"/>
            <a:endCxn id="7" idx="1"/>
          </p:cNvCxnSpPr>
          <p:nvPr/>
        </p:nvCxnSpPr>
        <p:spPr>
          <a:xfrm>
            <a:off x="2555776" y="5157192"/>
            <a:ext cx="1368152" cy="9291"/>
          </a:xfrm>
          <a:prstGeom prst="straightConnector1">
            <a:avLst/>
          </a:prstGeom>
          <a:ln w="762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81A114E-6CB5-4640-A79C-B5FFE54C8D2C}"/>
              </a:ext>
            </a:extLst>
          </p:cNvPr>
          <p:cNvSpPr txBox="1"/>
          <p:nvPr/>
        </p:nvSpPr>
        <p:spPr>
          <a:xfrm>
            <a:off x="2555776" y="4635604"/>
            <a:ext cx="1383007" cy="369332"/>
          </a:xfrm>
          <a:prstGeom prst="rect">
            <a:avLst/>
          </a:prstGeom>
          <a:noFill/>
        </p:spPr>
        <p:txBody>
          <a:bodyPr wrap="none" rtlCol="0">
            <a:spAutoFit/>
          </a:bodyPr>
          <a:lstStyle/>
          <a:p>
            <a:r>
              <a:rPr lang="fr-FR" dirty="0"/>
              <a:t>attachement</a:t>
            </a:r>
          </a:p>
        </p:txBody>
      </p:sp>
      <p:sp>
        <p:nvSpPr>
          <p:cNvPr id="18" name="TextBox 17">
            <a:extLst>
              <a:ext uri="{FF2B5EF4-FFF2-40B4-BE49-F238E27FC236}">
                <a16:creationId xmlns:a16="http://schemas.microsoft.com/office/drawing/2014/main" id="{20EC73C1-E8BC-4028-A0DD-9A2B81551E12}"/>
              </a:ext>
            </a:extLst>
          </p:cNvPr>
          <p:cNvSpPr txBox="1"/>
          <p:nvPr/>
        </p:nvSpPr>
        <p:spPr>
          <a:xfrm>
            <a:off x="5940152" y="4662427"/>
            <a:ext cx="941348" cy="369332"/>
          </a:xfrm>
          <a:prstGeom prst="rect">
            <a:avLst/>
          </a:prstGeom>
          <a:noFill/>
        </p:spPr>
        <p:txBody>
          <a:bodyPr wrap="none" rtlCol="0">
            <a:spAutoFit/>
          </a:bodyPr>
          <a:lstStyle/>
          <a:p>
            <a:r>
              <a:rPr lang="fr-FR" dirty="0"/>
              <a:t>pilotage</a:t>
            </a:r>
          </a:p>
        </p:txBody>
      </p:sp>
    </p:spTree>
    <p:extLst>
      <p:ext uri="{BB962C8B-B14F-4D97-AF65-F5344CB8AC3E}">
        <p14:creationId xmlns:p14="http://schemas.microsoft.com/office/powerpoint/2010/main" val="386533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4C5C7B5-30D5-4821-809A-44D32E162FD5}"/>
              </a:ext>
            </a:extLst>
          </p:cNvPr>
          <p:cNvPicPr>
            <a:picLocks noChangeAspect="1"/>
          </p:cNvPicPr>
          <p:nvPr/>
        </p:nvPicPr>
        <p:blipFill>
          <a:blip r:embed="rId2"/>
          <a:stretch>
            <a:fillRect/>
          </a:stretch>
        </p:blipFill>
        <p:spPr>
          <a:xfrm>
            <a:off x="1290274" y="1911047"/>
            <a:ext cx="7368256" cy="3035906"/>
          </a:xfrm>
          <a:prstGeom prst="rect">
            <a:avLst/>
          </a:prstGeom>
        </p:spPr>
      </p:pic>
      <p:sp>
        <p:nvSpPr>
          <p:cNvPr id="2" name="Title 1">
            <a:extLst>
              <a:ext uri="{FF2B5EF4-FFF2-40B4-BE49-F238E27FC236}">
                <a16:creationId xmlns:a16="http://schemas.microsoft.com/office/drawing/2014/main" id="{C6CF1BAA-654B-4A6D-ACA8-85D8EA624829}"/>
              </a:ext>
            </a:extLst>
          </p:cNvPr>
          <p:cNvSpPr>
            <a:spLocks noGrp="1"/>
          </p:cNvSpPr>
          <p:nvPr>
            <p:ph type="title"/>
          </p:nvPr>
        </p:nvSpPr>
        <p:spPr/>
        <p:txBody>
          <a:bodyPr/>
          <a:lstStyle/>
          <a:p>
            <a:r>
              <a:rPr lang="fr-FR" dirty="0"/>
              <a:t>Créer le fichier launch.json</a:t>
            </a:r>
          </a:p>
        </p:txBody>
      </p:sp>
      <p:sp>
        <p:nvSpPr>
          <p:cNvPr id="17" name="Slide Number Placeholder 16">
            <a:extLst>
              <a:ext uri="{FF2B5EF4-FFF2-40B4-BE49-F238E27FC236}">
                <a16:creationId xmlns:a16="http://schemas.microsoft.com/office/drawing/2014/main" id="{23DEA1F9-0176-4A46-88D3-B077F70673AB}"/>
              </a:ext>
            </a:extLst>
          </p:cNvPr>
          <p:cNvSpPr>
            <a:spLocks noGrp="1"/>
          </p:cNvSpPr>
          <p:nvPr>
            <p:ph type="sldNum" sz="quarter" idx="12"/>
          </p:nvPr>
        </p:nvSpPr>
        <p:spPr/>
        <p:txBody>
          <a:bodyPr/>
          <a:lstStyle/>
          <a:p>
            <a:fld id="{58C6F86D-B248-40EE-9D98-C59256F51133}" type="slidenum">
              <a:rPr lang="fr-FR" smtClean="0"/>
              <a:t>49</a:t>
            </a:fld>
            <a:endParaRPr lang="fr-FR" dirty="0"/>
          </a:p>
        </p:txBody>
      </p:sp>
      <p:sp>
        <p:nvSpPr>
          <p:cNvPr id="5" name="Oval 4">
            <a:extLst>
              <a:ext uri="{FF2B5EF4-FFF2-40B4-BE49-F238E27FC236}">
                <a16:creationId xmlns:a16="http://schemas.microsoft.com/office/drawing/2014/main" id="{E83E29CB-17E4-4A62-9776-140A82B5BC23}"/>
              </a:ext>
            </a:extLst>
          </p:cNvPr>
          <p:cNvSpPr/>
          <p:nvPr/>
        </p:nvSpPr>
        <p:spPr>
          <a:xfrm>
            <a:off x="1331640" y="2967062"/>
            <a:ext cx="2448272" cy="576064"/>
          </a:xfrm>
          <a:prstGeom prst="ellipse">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cxnSp>
        <p:nvCxnSpPr>
          <p:cNvPr id="7" name="Straight Arrow Connector 6">
            <a:extLst>
              <a:ext uri="{FF2B5EF4-FFF2-40B4-BE49-F238E27FC236}">
                <a16:creationId xmlns:a16="http://schemas.microsoft.com/office/drawing/2014/main" id="{1A203625-E6F6-495E-B6E6-2CBF698EA3F7}"/>
              </a:ext>
            </a:extLst>
          </p:cNvPr>
          <p:cNvCxnSpPr>
            <a:cxnSpLocks/>
            <a:stCxn id="8" idx="2"/>
          </p:cNvCxnSpPr>
          <p:nvPr/>
        </p:nvCxnSpPr>
        <p:spPr>
          <a:xfrm>
            <a:off x="1696082" y="1676483"/>
            <a:ext cx="571662" cy="12484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84E66B12-4DBA-4412-B9F5-930814A9E76F}"/>
              </a:ext>
            </a:extLst>
          </p:cNvPr>
          <p:cNvSpPr txBox="1"/>
          <p:nvPr/>
        </p:nvSpPr>
        <p:spPr>
          <a:xfrm>
            <a:off x="251520" y="1307151"/>
            <a:ext cx="2889124" cy="369332"/>
          </a:xfrm>
          <a:prstGeom prst="rect">
            <a:avLst/>
          </a:prstGeom>
          <a:noFill/>
        </p:spPr>
        <p:txBody>
          <a:bodyPr wrap="none" rtlCol="0">
            <a:spAutoFit/>
          </a:bodyPr>
          <a:lstStyle/>
          <a:p>
            <a:r>
              <a:rPr lang="fr-FR" dirty="0"/>
              <a:t>1. créer le fichier launch.json</a:t>
            </a:r>
          </a:p>
        </p:txBody>
      </p:sp>
      <p:sp>
        <p:nvSpPr>
          <p:cNvPr id="13" name="TextBox 12">
            <a:extLst>
              <a:ext uri="{FF2B5EF4-FFF2-40B4-BE49-F238E27FC236}">
                <a16:creationId xmlns:a16="http://schemas.microsoft.com/office/drawing/2014/main" id="{786DA4F8-C923-4D3A-8081-850177AFE889}"/>
              </a:ext>
            </a:extLst>
          </p:cNvPr>
          <p:cNvSpPr txBox="1"/>
          <p:nvPr/>
        </p:nvSpPr>
        <p:spPr>
          <a:xfrm>
            <a:off x="4644008" y="1307151"/>
            <a:ext cx="2930610" cy="369332"/>
          </a:xfrm>
          <a:prstGeom prst="rect">
            <a:avLst/>
          </a:prstGeom>
          <a:noFill/>
        </p:spPr>
        <p:txBody>
          <a:bodyPr wrap="none" rtlCol="0">
            <a:spAutoFit/>
          </a:bodyPr>
          <a:lstStyle/>
          <a:p>
            <a:r>
              <a:rPr lang="fr-FR" dirty="0"/>
              <a:t>2. choisir une conf au hasard.</a:t>
            </a:r>
          </a:p>
        </p:txBody>
      </p:sp>
      <p:cxnSp>
        <p:nvCxnSpPr>
          <p:cNvPr id="14" name="Straight Arrow Connector 13">
            <a:extLst>
              <a:ext uri="{FF2B5EF4-FFF2-40B4-BE49-F238E27FC236}">
                <a16:creationId xmlns:a16="http://schemas.microsoft.com/office/drawing/2014/main" id="{3F26E2D8-64CB-4BD2-A613-61C95C4872AC}"/>
              </a:ext>
            </a:extLst>
          </p:cNvPr>
          <p:cNvCxnSpPr>
            <a:cxnSpLocks/>
          </p:cNvCxnSpPr>
          <p:nvPr/>
        </p:nvCxnSpPr>
        <p:spPr>
          <a:xfrm>
            <a:off x="5724128" y="1700808"/>
            <a:ext cx="0" cy="46908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20238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D7355-FD80-4409-830F-874BBC4565A7}"/>
              </a:ext>
            </a:extLst>
          </p:cNvPr>
          <p:cNvSpPr>
            <a:spLocks noGrp="1"/>
          </p:cNvSpPr>
          <p:nvPr>
            <p:ph type="title"/>
          </p:nvPr>
        </p:nvSpPr>
        <p:spPr/>
        <p:txBody>
          <a:bodyPr/>
          <a:lstStyle/>
          <a:p>
            <a:endParaRPr lang="fr-FR" dirty="0"/>
          </a:p>
        </p:txBody>
      </p:sp>
      <p:sp>
        <p:nvSpPr>
          <p:cNvPr id="3" name="Content Placeholder 2">
            <a:extLst>
              <a:ext uri="{FF2B5EF4-FFF2-40B4-BE49-F238E27FC236}">
                <a16:creationId xmlns:a16="http://schemas.microsoft.com/office/drawing/2014/main" id="{9BDA61A0-9218-41EB-9349-97EEE06F076F}"/>
              </a:ext>
            </a:extLst>
          </p:cNvPr>
          <p:cNvSpPr>
            <a:spLocks noGrp="1"/>
          </p:cNvSpPr>
          <p:nvPr>
            <p:ph idx="1"/>
          </p:nvPr>
        </p:nvSpPr>
        <p:spPr/>
        <p:txBody>
          <a:bodyPr/>
          <a:lstStyle/>
          <a:p>
            <a:r>
              <a:rPr lang="fr-FR" b="1" dirty="0"/>
              <a:t>Introduction</a:t>
            </a:r>
          </a:p>
          <a:p>
            <a:r>
              <a:rPr lang="fr-FR" dirty="0">
                <a:solidFill>
                  <a:schemeClr val="bg1">
                    <a:lumMod val="85000"/>
                  </a:schemeClr>
                </a:solidFill>
              </a:rPr>
              <a:t>React Native</a:t>
            </a:r>
          </a:p>
          <a:p>
            <a:r>
              <a:rPr lang="fr-FR" dirty="0">
                <a:solidFill>
                  <a:schemeClr val="bg1">
                    <a:lumMod val="85000"/>
                  </a:schemeClr>
                </a:solidFill>
              </a:rPr>
              <a:t>Architecture d'application</a:t>
            </a:r>
          </a:p>
          <a:p>
            <a:r>
              <a:rPr lang="fr-FR" dirty="0">
                <a:solidFill>
                  <a:schemeClr val="bg1">
                    <a:lumMod val="85000"/>
                  </a:schemeClr>
                </a:solidFill>
              </a:rPr>
              <a:t>Construire son interface</a:t>
            </a:r>
          </a:p>
          <a:p>
            <a:r>
              <a:rPr lang="fr-FR" dirty="0">
                <a:solidFill>
                  <a:schemeClr val="bg1">
                    <a:lumMod val="85000"/>
                  </a:schemeClr>
                </a:solidFill>
              </a:rPr>
              <a:t>Les formulaires et la gestion des données</a:t>
            </a:r>
          </a:p>
          <a:p>
            <a:r>
              <a:rPr lang="fr-FR" dirty="0">
                <a:solidFill>
                  <a:schemeClr val="bg1">
                    <a:lumMod val="85000"/>
                  </a:schemeClr>
                </a:solidFill>
              </a:rPr>
              <a:t>Interagir avec le terminal</a:t>
            </a:r>
          </a:p>
          <a:p>
            <a:r>
              <a:rPr lang="fr-FR" dirty="0">
                <a:solidFill>
                  <a:schemeClr val="bg1">
                    <a:lumMod val="85000"/>
                  </a:schemeClr>
                </a:solidFill>
              </a:rPr>
              <a:t>Usages avancés</a:t>
            </a:r>
          </a:p>
          <a:p>
            <a:endParaRPr lang="fr-FR" dirty="0"/>
          </a:p>
        </p:txBody>
      </p:sp>
      <p:sp>
        <p:nvSpPr>
          <p:cNvPr id="4" name="Slide Number Placeholder 3">
            <a:extLst>
              <a:ext uri="{FF2B5EF4-FFF2-40B4-BE49-F238E27FC236}">
                <a16:creationId xmlns:a16="http://schemas.microsoft.com/office/drawing/2014/main" id="{4596BF70-E9E8-4E0E-BF85-E0524E8BF515}"/>
              </a:ext>
            </a:extLst>
          </p:cNvPr>
          <p:cNvSpPr>
            <a:spLocks noGrp="1"/>
          </p:cNvSpPr>
          <p:nvPr>
            <p:ph type="sldNum" sz="quarter" idx="12"/>
          </p:nvPr>
        </p:nvSpPr>
        <p:spPr/>
        <p:txBody>
          <a:bodyPr/>
          <a:lstStyle/>
          <a:p>
            <a:fld id="{58C6F86D-B248-40EE-9D98-C59256F51133}" type="slidenum">
              <a:rPr lang="fr-FR" smtClean="0"/>
              <a:t>5</a:t>
            </a:fld>
            <a:endParaRPr lang="fr-FR" dirty="0"/>
          </a:p>
        </p:txBody>
      </p:sp>
    </p:spTree>
    <p:extLst>
      <p:ext uri="{BB962C8B-B14F-4D97-AF65-F5344CB8AC3E}">
        <p14:creationId xmlns:p14="http://schemas.microsoft.com/office/powerpoint/2010/main" val="12192875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253B7-1AE6-4E35-9A90-58FB085BBF73}"/>
              </a:ext>
            </a:extLst>
          </p:cNvPr>
          <p:cNvSpPr>
            <a:spLocks noGrp="1"/>
          </p:cNvSpPr>
          <p:nvPr>
            <p:ph type="title"/>
          </p:nvPr>
        </p:nvSpPr>
        <p:spPr/>
        <p:txBody>
          <a:bodyPr>
            <a:normAutofit/>
          </a:bodyPr>
          <a:lstStyle/>
          <a:p>
            <a:r>
              <a:rPr lang="fr-FR" dirty="0"/>
              <a:t>Ajouter une configuration react-native</a:t>
            </a:r>
          </a:p>
        </p:txBody>
      </p:sp>
      <p:sp>
        <p:nvSpPr>
          <p:cNvPr id="11" name="Slide Number Placeholder 10">
            <a:extLst>
              <a:ext uri="{FF2B5EF4-FFF2-40B4-BE49-F238E27FC236}">
                <a16:creationId xmlns:a16="http://schemas.microsoft.com/office/drawing/2014/main" id="{5D6D59E0-37E0-4A9B-8F71-C1EAE82E2705}"/>
              </a:ext>
            </a:extLst>
          </p:cNvPr>
          <p:cNvSpPr>
            <a:spLocks noGrp="1"/>
          </p:cNvSpPr>
          <p:nvPr>
            <p:ph type="sldNum" sz="quarter" idx="12"/>
          </p:nvPr>
        </p:nvSpPr>
        <p:spPr/>
        <p:txBody>
          <a:bodyPr/>
          <a:lstStyle/>
          <a:p>
            <a:fld id="{58C6F86D-B248-40EE-9D98-C59256F51133}" type="slidenum">
              <a:rPr lang="fr-FR" smtClean="0"/>
              <a:t>50</a:t>
            </a:fld>
            <a:endParaRPr lang="fr-FR" dirty="0"/>
          </a:p>
        </p:txBody>
      </p:sp>
      <p:pic>
        <p:nvPicPr>
          <p:cNvPr id="4" name="Picture 3">
            <a:extLst>
              <a:ext uri="{FF2B5EF4-FFF2-40B4-BE49-F238E27FC236}">
                <a16:creationId xmlns:a16="http://schemas.microsoft.com/office/drawing/2014/main" id="{EE26B1E6-02A8-4D9D-974E-6F955628EC3E}"/>
              </a:ext>
            </a:extLst>
          </p:cNvPr>
          <p:cNvPicPr>
            <a:picLocks noChangeAspect="1"/>
          </p:cNvPicPr>
          <p:nvPr/>
        </p:nvPicPr>
        <p:blipFill>
          <a:blip r:embed="rId2"/>
          <a:stretch>
            <a:fillRect/>
          </a:stretch>
        </p:blipFill>
        <p:spPr>
          <a:xfrm>
            <a:off x="1619672" y="1988840"/>
            <a:ext cx="5996749" cy="3797007"/>
          </a:xfrm>
          <a:prstGeom prst="rect">
            <a:avLst/>
          </a:prstGeom>
        </p:spPr>
      </p:pic>
      <p:cxnSp>
        <p:nvCxnSpPr>
          <p:cNvPr id="6" name="Straight Arrow Connector 5">
            <a:extLst>
              <a:ext uri="{FF2B5EF4-FFF2-40B4-BE49-F238E27FC236}">
                <a16:creationId xmlns:a16="http://schemas.microsoft.com/office/drawing/2014/main" id="{B0B7C392-3F43-493E-86AA-A94C5159694B}"/>
              </a:ext>
            </a:extLst>
          </p:cNvPr>
          <p:cNvCxnSpPr/>
          <p:nvPr/>
        </p:nvCxnSpPr>
        <p:spPr>
          <a:xfrm>
            <a:off x="2627784" y="1700808"/>
            <a:ext cx="72008" cy="108012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9A7E2E5-7EBD-46DE-9D3C-D140FC1F6B65}"/>
              </a:ext>
            </a:extLst>
          </p:cNvPr>
          <p:cNvSpPr txBox="1"/>
          <p:nvPr/>
        </p:nvSpPr>
        <p:spPr>
          <a:xfrm>
            <a:off x="1979712" y="1268760"/>
            <a:ext cx="2392065" cy="369332"/>
          </a:xfrm>
          <a:prstGeom prst="rect">
            <a:avLst/>
          </a:prstGeom>
          <a:noFill/>
        </p:spPr>
        <p:txBody>
          <a:bodyPr wrap="none" rtlCol="0">
            <a:spAutoFit/>
          </a:bodyPr>
          <a:lstStyle/>
          <a:p>
            <a:r>
              <a:rPr lang="fr-FR" dirty="0"/>
              <a:t>enlever le texte en bleu</a:t>
            </a:r>
          </a:p>
        </p:txBody>
      </p:sp>
      <p:cxnSp>
        <p:nvCxnSpPr>
          <p:cNvPr id="9" name="Straight Arrow Connector 8">
            <a:extLst>
              <a:ext uri="{FF2B5EF4-FFF2-40B4-BE49-F238E27FC236}">
                <a16:creationId xmlns:a16="http://schemas.microsoft.com/office/drawing/2014/main" id="{51294B7F-0C7E-478C-8F32-E34DC1A8DE89}"/>
              </a:ext>
            </a:extLst>
          </p:cNvPr>
          <p:cNvCxnSpPr/>
          <p:nvPr/>
        </p:nvCxnSpPr>
        <p:spPr>
          <a:xfrm flipH="1">
            <a:off x="7092280" y="3284984"/>
            <a:ext cx="936104" cy="2016224"/>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CF160E0-D877-4FF6-8EC3-735E44EE6CAD}"/>
              </a:ext>
            </a:extLst>
          </p:cNvPr>
          <p:cNvSpPr txBox="1"/>
          <p:nvPr/>
        </p:nvSpPr>
        <p:spPr>
          <a:xfrm>
            <a:off x="6341899" y="2814717"/>
            <a:ext cx="2778325" cy="369332"/>
          </a:xfrm>
          <a:prstGeom prst="rect">
            <a:avLst/>
          </a:prstGeom>
          <a:noFill/>
        </p:spPr>
        <p:txBody>
          <a:bodyPr wrap="none" rtlCol="0">
            <a:spAutoFit/>
          </a:bodyPr>
          <a:lstStyle/>
          <a:p>
            <a:r>
              <a:rPr lang="fr-FR" dirty="0"/>
              <a:t>Ajouter une nouvelle config</a:t>
            </a:r>
          </a:p>
        </p:txBody>
      </p:sp>
    </p:spTree>
    <p:extLst>
      <p:ext uri="{BB962C8B-B14F-4D97-AF65-F5344CB8AC3E}">
        <p14:creationId xmlns:p14="http://schemas.microsoft.com/office/powerpoint/2010/main" val="2116666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D80BC3-354D-43C0-8535-73FDF3E1FDFC}"/>
              </a:ext>
            </a:extLst>
          </p:cNvPr>
          <p:cNvPicPr>
            <a:picLocks noChangeAspect="1"/>
          </p:cNvPicPr>
          <p:nvPr/>
        </p:nvPicPr>
        <p:blipFill>
          <a:blip r:embed="rId2"/>
          <a:stretch>
            <a:fillRect/>
          </a:stretch>
        </p:blipFill>
        <p:spPr>
          <a:xfrm>
            <a:off x="336421" y="1268761"/>
            <a:ext cx="3299476" cy="1838833"/>
          </a:xfrm>
          <a:prstGeom prst="rect">
            <a:avLst/>
          </a:prstGeom>
        </p:spPr>
      </p:pic>
      <p:sp>
        <p:nvSpPr>
          <p:cNvPr id="2" name="Title 1">
            <a:extLst>
              <a:ext uri="{FF2B5EF4-FFF2-40B4-BE49-F238E27FC236}">
                <a16:creationId xmlns:a16="http://schemas.microsoft.com/office/drawing/2014/main" id="{65BC1359-C1C2-4D7F-AB08-977C3D5A1EF7}"/>
              </a:ext>
            </a:extLst>
          </p:cNvPr>
          <p:cNvSpPr>
            <a:spLocks noGrp="1"/>
          </p:cNvSpPr>
          <p:nvPr>
            <p:ph type="title"/>
          </p:nvPr>
        </p:nvSpPr>
        <p:spPr/>
        <p:txBody>
          <a:bodyPr/>
          <a:lstStyle/>
          <a:p>
            <a:r>
              <a:rPr lang="fr-FR" dirty="0"/>
              <a:t>Fichier launch.json final</a:t>
            </a:r>
          </a:p>
        </p:txBody>
      </p:sp>
      <p:sp>
        <p:nvSpPr>
          <p:cNvPr id="10" name="Slide Number Placeholder 9">
            <a:extLst>
              <a:ext uri="{FF2B5EF4-FFF2-40B4-BE49-F238E27FC236}">
                <a16:creationId xmlns:a16="http://schemas.microsoft.com/office/drawing/2014/main" id="{EEA54A5F-0ACF-4195-9BDF-02E12B9034F1}"/>
              </a:ext>
            </a:extLst>
          </p:cNvPr>
          <p:cNvSpPr>
            <a:spLocks noGrp="1"/>
          </p:cNvSpPr>
          <p:nvPr>
            <p:ph type="sldNum" sz="quarter" idx="12"/>
          </p:nvPr>
        </p:nvSpPr>
        <p:spPr/>
        <p:txBody>
          <a:bodyPr/>
          <a:lstStyle/>
          <a:p>
            <a:fld id="{58C6F86D-B248-40EE-9D98-C59256F51133}" type="slidenum">
              <a:rPr lang="fr-FR" smtClean="0"/>
              <a:t>51</a:t>
            </a:fld>
            <a:endParaRPr lang="fr-FR" dirty="0"/>
          </a:p>
        </p:txBody>
      </p:sp>
      <p:pic>
        <p:nvPicPr>
          <p:cNvPr id="4" name="Picture 3">
            <a:extLst>
              <a:ext uri="{FF2B5EF4-FFF2-40B4-BE49-F238E27FC236}">
                <a16:creationId xmlns:a16="http://schemas.microsoft.com/office/drawing/2014/main" id="{D8E49592-C6DB-4143-AC9F-F88DEA9AF272}"/>
              </a:ext>
            </a:extLst>
          </p:cNvPr>
          <p:cNvPicPr>
            <a:picLocks noChangeAspect="1"/>
          </p:cNvPicPr>
          <p:nvPr/>
        </p:nvPicPr>
        <p:blipFill>
          <a:blip r:embed="rId3"/>
          <a:stretch>
            <a:fillRect/>
          </a:stretch>
        </p:blipFill>
        <p:spPr>
          <a:xfrm>
            <a:off x="3707904" y="4005064"/>
            <a:ext cx="4860032" cy="2482363"/>
          </a:xfrm>
          <a:prstGeom prst="rect">
            <a:avLst/>
          </a:prstGeom>
        </p:spPr>
      </p:pic>
      <p:pic>
        <p:nvPicPr>
          <p:cNvPr id="6" name="Picture 5">
            <a:extLst>
              <a:ext uri="{FF2B5EF4-FFF2-40B4-BE49-F238E27FC236}">
                <a16:creationId xmlns:a16="http://schemas.microsoft.com/office/drawing/2014/main" id="{6B7868F1-4484-4512-B6EB-7A0485DB493E}"/>
              </a:ext>
            </a:extLst>
          </p:cNvPr>
          <p:cNvPicPr>
            <a:picLocks noChangeAspect="1"/>
          </p:cNvPicPr>
          <p:nvPr/>
        </p:nvPicPr>
        <p:blipFill>
          <a:blip r:embed="rId4"/>
          <a:stretch>
            <a:fillRect/>
          </a:stretch>
        </p:blipFill>
        <p:spPr>
          <a:xfrm>
            <a:off x="3923928" y="1299455"/>
            <a:ext cx="2408175" cy="1080119"/>
          </a:xfrm>
          <a:prstGeom prst="rect">
            <a:avLst/>
          </a:prstGeom>
        </p:spPr>
      </p:pic>
      <p:pic>
        <p:nvPicPr>
          <p:cNvPr id="7" name="Picture 6">
            <a:extLst>
              <a:ext uri="{FF2B5EF4-FFF2-40B4-BE49-F238E27FC236}">
                <a16:creationId xmlns:a16="http://schemas.microsoft.com/office/drawing/2014/main" id="{4CE1152D-C08C-4896-A056-D99217ECE150}"/>
              </a:ext>
            </a:extLst>
          </p:cNvPr>
          <p:cNvPicPr>
            <a:picLocks noChangeAspect="1"/>
          </p:cNvPicPr>
          <p:nvPr/>
        </p:nvPicPr>
        <p:blipFill>
          <a:blip r:embed="rId5"/>
          <a:stretch>
            <a:fillRect/>
          </a:stretch>
        </p:blipFill>
        <p:spPr>
          <a:xfrm>
            <a:off x="6732240" y="1299140"/>
            <a:ext cx="1738942" cy="1412776"/>
          </a:xfrm>
          <a:prstGeom prst="rect">
            <a:avLst/>
          </a:prstGeom>
        </p:spPr>
      </p:pic>
      <p:pic>
        <p:nvPicPr>
          <p:cNvPr id="8" name="Picture 7">
            <a:extLst>
              <a:ext uri="{FF2B5EF4-FFF2-40B4-BE49-F238E27FC236}">
                <a16:creationId xmlns:a16="http://schemas.microsoft.com/office/drawing/2014/main" id="{C0EA4828-1F77-4437-AF08-4751688A7ABE}"/>
              </a:ext>
            </a:extLst>
          </p:cNvPr>
          <p:cNvPicPr>
            <a:picLocks noChangeAspect="1"/>
          </p:cNvPicPr>
          <p:nvPr/>
        </p:nvPicPr>
        <p:blipFill>
          <a:blip r:embed="rId6"/>
          <a:stretch>
            <a:fillRect/>
          </a:stretch>
        </p:blipFill>
        <p:spPr>
          <a:xfrm>
            <a:off x="539552" y="2995210"/>
            <a:ext cx="2734082" cy="856951"/>
          </a:xfrm>
          <a:prstGeom prst="rect">
            <a:avLst/>
          </a:prstGeom>
        </p:spPr>
      </p:pic>
      <p:pic>
        <p:nvPicPr>
          <p:cNvPr id="9" name="Picture 8">
            <a:extLst>
              <a:ext uri="{FF2B5EF4-FFF2-40B4-BE49-F238E27FC236}">
                <a16:creationId xmlns:a16="http://schemas.microsoft.com/office/drawing/2014/main" id="{0E6752E3-2089-4BC5-9E23-B20B09E7C017}"/>
              </a:ext>
            </a:extLst>
          </p:cNvPr>
          <p:cNvPicPr>
            <a:picLocks noChangeAspect="1"/>
          </p:cNvPicPr>
          <p:nvPr/>
        </p:nvPicPr>
        <p:blipFill>
          <a:blip r:embed="rId7"/>
          <a:stretch>
            <a:fillRect/>
          </a:stretch>
        </p:blipFill>
        <p:spPr>
          <a:xfrm>
            <a:off x="3563888" y="2970863"/>
            <a:ext cx="2380466" cy="775255"/>
          </a:xfrm>
          <a:prstGeom prst="rect">
            <a:avLst/>
          </a:prstGeom>
        </p:spPr>
      </p:pic>
    </p:spTree>
    <p:extLst>
      <p:ext uri="{BB962C8B-B14F-4D97-AF65-F5344CB8AC3E}">
        <p14:creationId xmlns:p14="http://schemas.microsoft.com/office/powerpoint/2010/main" val="1413216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5C3DB-0140-4FA8-BCDC-D981EF97D137}"/>
              </a:ext>
            </a:extLst>
          </p:cNvPr>
          <p:cNvSpPr>
            <a:spLocks noGrp="1"/>
          </p:cNvSpPr>
          <p:nvPr>
            <p:ph type="title"/>
          </p:nvPr>
        </p:nvSpPr>
        <p:spPr/>
        <p:txBody>
          <a:bodyPr/>
          <a:lstStyle/>
          <a:p>
            <a:r>
              <a:rPr lang="fr-FR" dirty="0"/>
              <a:t>Démarrer le debugger</a:t>
            </a:r>
          </a:p>
        </p:txBody>
      </p:sp>
      <p:sp>
        <p:nvSpPr>
          <p:cNvPr id="3" name="Content Placeholder 2">
            <a:extLst>
              <a:ext uri="{FF2B5EF4-FFF2-40B4-BE49-F238E27FC236}">
                <a16:creationId xmlns:a16="http://schemas.microsoft.com/office/drawing/2014/main" id="{803C8314-EDFC-45ED-ADDF-FE964C12EBB8}"/>
              </a:ext>
            </a:extLst>
          </p:cNvPr>
          <p:cNvSpPr>
            <a:spLocks noGrp="1"/>
          </p:cNvSpPr>
          <p:nvPr>
            <p:ph idx="1"/>
          </p:nvPr>
        </p:nvSpPr>
        <p:spPr/>
        <p:txBody>
          <a:bodyPr>
            <a:normAutofit fontScale="70000" lnSpcReduction="20000"/>
          </a:bodyPr>
          <a:lstStyle/>
          <a:p>
            <a:r>
              <a:rPr lang="fr-FR" dirty="0"/>
              <a:t>Poser un breakpoint quelque part dans App.js</a:t>
            </a:r>
          </a:p>
          <a:p>
            <a:r>
              <a:rPr lang="fr-FR" dirty="0"/>
              <a:t>Lancer le process « attach to packager »</a:t>
            </a:r>
          </a:p>
          <a:p>
            <a:r>
              <a:rPr lang="fr-FR" dirty="0"/>
              <a:t>Metro est lancé directement dans VSCODE</a:t>
            </a:r>
          </a:p>
          <a:p>
            <a:r>
              <a:rPr lang="fr-FR" dirty="0"/>
              <a:t>Lancer seulement après « npm run android » depuis un cmd.</a:t>
            </a:r>
          </a:p>
          <a:p>
            <a:pPr lvl="1"/>
            <a:r>
              <a:rPr lang="fr-FR" dirty="0"/>
              <a:t>Il va seulement allumer l’émulateur car metro est déjà lancé.</a:t>
            </a:r>
          </a:p>
          <a:p>
            <a:r>
              <a:rPr lang="fr-FR" b="1" dirty="0"/>
              <a:t>Vérifier que le mode « debug à distance » n’est pas activé.</a:t>
            </a:r>
          </a:p>
          <a:p>
            <a:pPr lvl="1"/>
            <a:r>
              <a:rPr lang="fr-FR" b="1" dirty="0"/>
              <a:t>L’enlever peut être dur. Dans ce cas, nettoyer le cache d’android (tous les répertoires qui ne sont pas dans git, mais sont dans le répertoire « android » : .gradle et app/build.</a:t>
            </a:r>
          </a:p>
          <a:p>
            <a:pPr lvl="1"/>
            <a:r>
              <a:rPr lang="fr-FR" b="1" dirty="0"/>
              <a:t>Refaire un npm run android</a:t>
            </a:r>
          </a:p>
          <a:p>
            <a:r>
              <a:rPr lang="fr-FR" dirty="0"/>
              <a:t>Activer le mode « debug à distance ».</a:t>
            </a:r>
          </a:p>
          <a:p>
            <a:r>
              <a:rPr lang="fr-FR" dirty="0"/>
              <a:t>Constater que VSCode s’attache au process.</a:t>
            </a:r>
          </a:p>
          <a:p>
            <a:r>
              <a:rPr lang="fr-FR" dirty="0"/>
              <a:t>Constater que VSCode ouvre App.js pour pointer sur le breakpoint.</a:t>
            </a:r>
          </a:p>
          <a:p>
            <a:r>
              <a:rPr lang="fr-FR" dirty="0"/>
              <a:t>Détacher le process, et essayer de recommencer.</a:t>
            </a:r>
          </a:p>
        </p:txBody>
      </p:sp>
      <p:sp>
        <p:nvSpPr>
          <p:cNvPr id="4" name="Slide Number Placeholder 3">
            <a:extLst>
              <a:ext uri="{FF2B5EF4-FFF2-40B4-BE49-F238E27FC236}">
                <a16:creationId xmlns:a16="http://schemas.microsoft.com/office/drawing/2014/main" id="{5D5E275B-05BA-4828-B6D5-8E97D8E39E01}"/>
              </a:ext>
            </a:extLst>
          </p:cNvPr>
          <p:cNvSpPr>
            <a:spLocks noGrp="1"/>
          </p:cNvSpPr>
          <p:nvPr>
            <p:ph type="sldNum" sz="quarter" idx="12"/>
          </p:nvPr>
        </p:nvSpPr>
        <p:spPr/>
        <p:txBody>
          <a:bodyPr/>
          <a:lstStyle/>
          <a:p>
            <a:fld id="{58C6F86D-B248-40EE-9D98-C59256F51133}" type="slidenum">
              <a:rPr lang="fr-FR" smtClean="0"/>
              <a:t>52</a:t>
            </a:fld>
            <a:endParaRPr lang="fr-FR" dirty="0"/>
          </a:p>
        </p:txBody>
      </p:sp>
    </p:spTree>
    <p:extLst>
      <p:ext uri="{BB962C8B-B14F-4D97-AF65-F5344CB8AC3E}">
        <p14:creationId xmlns:p14="http://schemas.microsoft.com/office/powerpoint/2010/main" val="229057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5F01C-0A6C-4FAD-B3E8-30826E43B013}"/>
              </a:ext>
            </a:extLst>
          </p:cNvPr>
          <p:cNvSpPr>
            <a:spLocks noGrp="1"/>
          </p:cNvSpPr>
          <p:nvPr>
            <p:ph type="title"/>
          </p:nvPr>
        </p:nvSpPr>
        <p:spPr/>
        <p:txBody>
          <a:bodyPr/>
          <a:lstStyle/>
          <a:p>
            <a:r>
              <a:rPr lang="fr-FR" dirty="0"/>
              <a:t>Barre de statut orange</a:t>
            </a:r>
          </a:p>
        </p:txBody>
      </p:sp>
      <p:sp>
        <p:nvSpPr>
          <p:cNvPr id="3" name="Content Placeholder 2">
            <a:extLst>
              <a:ext uri="{FF2B5EF4-FFF2-40B4-BE49-F238E27FC236}">
                <a16:creationId xmlns:a16="http://schemas.microsoft.com/office/drawing/2014/main" id="{7DED1EC8-0262-4749-89F8-2A4AE268A4DB}"/>
              </a:ext>
            </a:extLst>
          </p:cNvPr>
          <p:cNvSpPr>
            <a:spLocks noGrp="1"/>
          </p:cNvSpPr>
          <p:nvPr>
            <p:ph idx="1"/>
          </p:nvPr>
        </p:nvSpPr>
        <p:spPr>
          <a:xfrm>
            <a:off x="457200" y="1600201"/>
            <a:ext cx="8229600" cy="1036712"/>
          </a:xfrm>
        </p:spPr>
        <p:txBody>
          <a:bodyPr>
            <a:normAutofit/>
          </a:bodyPr>
          <a:lstStyle/>
          <a:p>
            <a:r>
              <a:rPr lang="fr-FR" dirty="0"/>
              <a:t>Quand le debugger de VSCode est attaché correctement, la barre de status est orange.</a:t>
            </a:r>
          </a:p>
        </p:txBody>
      </p:sp>
      <p:sp>
        <p:nvSpPr>
          <p:cNvPr id="7" name="Slide Number Placeholder 6">
            <a:extLst>
              <a:ext uri="{FF2B5EF4-FFF2-40B4-BE49-F238E27FC236}">
                <a16:creationId xmlns:a16="http://schemas.microsoft.com/office/drawing/2014/main" id="{D81D2659-74E2-4B2E-8D51-78C2A186737F}"/>
              </a:ext>
            </a:extLst>
          </p:cNvPr>
          <p:cNvSpPr>
            <a:spLocks noGrp="1"/>
          </p:cNvSpPr>
          <p:nvPr>
            <p:ph type="sldNum" sz="quarter" idx="12"/>
          </p:nvPr>
        </p:nvSpPr>
        <p:spPr/>
        <p:txBody>
          <a:bodyPr/>
          <a:lstStyle/>
          <a:p>
            <a:fld id="{58C6F86D-B248-40EE-9D98-C59256F51133}" type="slidenum">
              <a:rPr lang="fr-FR" smtClean="0"/>
              <a:t>53</a:t>
            </a:fld>
            <a:endParaRPr lang="fr-FR" dirty="0"/>
          </a:p>
        </p:txBody>
      </p:sp>
      <p:pic>
        <p:nvPicPr>
          <p:cNvPr id="4" name="Picture 3">
            <a:extLst>
              <a:ext uri="{FF2B5EF4-FFF2-40B4-BE49-F238E27FC236}">
                <a16:creationId xmlns:a16="http://schemas.microsoft.com/office/drawing/2014/main" id="{B59DF4EA-749D-40B0-82A8-1621438807BB}"/>
              </a:ext>
            </a:extLst>
          </p:cNvPr>
          <p:cNvPicPr>
            <a:picLocks noChangeAspect="1"/>
          </p:cNvPicPr>
          <p:nvPr/>
        </p:nvPicPr>
        <p:blipFill>
          <a:blip r:embed="rId2"/>
          <a:stretch>
            <a:fillRect/>
          </a:stretch>
        </p:blipFill>
        <p:spPr>
          <a:xfrm>
            <a:off x="1907704" y="2636913"/>
            <a:ext cx="5076056" cy="3735962"/>
          </a:xfrm>
          <a:prstGeom prst="rect">
            <a:avLst/>
          </a:prstGeom>
        </p:spPr>
      </p:pic>
      <p:cxnSp>
        <p:nvCxnSpPr>
          <p:cNvPr id="6" name="Straight Arrow Connector 5">
            <a:extLst>
              <a:ext uri="{FF2B5EF4-FFF2-40B4-BE49-F238E27FC236}">
                <a16:creationId xmlns:a16="http://schemas.microsoft.com/office/drawing/2014/main" id="{9BBFF7F2-75E6-4DEE-944B-B7AC896EF359}"/>
              </a:ext>
            </a:extLst>
          </p:cNvPr>
          <p:cNvCxnSpPr/>
          <p:nvPr/>
        </p:nvCxnSpPr>
        <p:spPr>
          <a:xfrm flipH="1">
            <a:off x="6732240" y="2564904"/>
            <a:ext cx="792088" cy="360040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33886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80050-B8C7-4D28-9BAF-837F45155149}"/>
              </a:ext>
            </a:extLst>
          </p:cNvPr>
          <p:cNvSpPr>
            <a:spLocks noGrp="1"/>
          </p:cNvSpPr>
          <p:nvPr>
            <p:ph type="title"/>
          </p:nvPr>
        </p:nvSpPr>
        <p:spPr/>
        <p:txBody>
          <a:bodyPr>
            <a:normAutofit/>
          </a:bodyPr>
          <a:lstStyle/>
          <a:p>
            <a:r>
              <a:rPr lang="fr-FR" dirty="0"/>
              <a:t>Si le debugger de chrome s’allume…</a:t>
            </a:r>
          </a:p>
        </p:txBody>
      </p:sp>
      <p:sp>
        <p:nvSpPr>
          <p:cNvPr id="3" name="Content Placeholder 2">
            <a:extLst>
              <a:ext uri="{FF2B5EF4-FFF2-40B4-BE49-F238E27FC236}">
                <a16:creationId xmlns:a16="http://schemas.microsoft.com/office/drawing/2014/main" id="{7691DD90-8E07-4A6A-B731-38479BFE6DCB}"/>
              </a:ext>
            </a:extLst>
          </p:cNvPr>
          <p:cNvSpPr>
            <a:spLocks noGrp="1"/>
          </p:cNvSpPr>
          <p:nvPr>
            <p:ph idx="1"/>
          </p:nvPr>
        </p:nvSpPr>
        <p:spPr/>
        <p:txBody>
          <a:bodyPr/>
          <a:lstStyle/>
          <a:p>
            <a:r>
              <a:rPr lang="fr-FR" dirty="0"/>
              <a:t>Alors il est difficile de stopper ce debugger.</a:t>
            </a:r>
          </a:p>
          <a:p>
            <a:r>
              <a:rPr lang="fr-FR" dirty="0"/>
              <a:t>Eteindre tout (emulator, metro et vscode)</a:t>
            </a:r>
          </a:p>
          <a:p>
            <a:r>
              <a:rPr lang="fr-FR" dirty="0"/>
              <a:t>Il faut refaire la build android :</a:t>
            </a:r>
          </a:p>
          <a:p>
            <a:pPr lvl="1"/>
            <a:r>
              <a:rPr lang="fr-FR" dirty="0"/>
              <a:t>effacer le répertoire android/app/build</a:t>
            </a:r>
          </a:p>
          <a:p>
            <a:r>
              <a:rPr lang="fr-FR" dirty="0"/>
              <a:t>npm run android</a:t>
            </a:r>
          </a:p>
          <a:p>
            <a:r>
              <a:rPr lang="fr-FR" dirty="0"/>
              <a:t>Allumer vscode et relancer le debug « attach to packager »</a:t>
            </a:r>
          </a:p>
          <a:p>
            <a:r>
              <a:rPr lang="fr-FR" dirty="0"/>
              <a:t>Lancer depuis l’émulateur le « debug ».</a:t>
            </a:r>
          </a:p>
          <a:p>
            <a:endParaRPr lang="fr-FR" dirty="0"/>
          </a:p>
          <a:p>
            <a:endParaRPr lang="fr-FR" dirty="0"/>
          </a:p>
        </p:txBody>
      </p:sp>
      <p:sp>
        <p:nvSpPr>
          <p:cNvPr id="4" name="Slide Number Placeholder 3">
            <a:extLst>
              <a:ext uri="{FF2B5EF4-FFF2-40B4-BE49-F238E27FC236}">
                <a16:creationId xmlns:a16="http://schemas.microsoft.com/office/drawing/2014/main" id="{AE2A59E5-3B62-4B96-A766-4A36BF62CEE8}"/>
              </a:ext>
            </a:extLst>
          </p:cNvPr>
          <p:cNvSpPr>
            <a:spLocks noGrp="1"/>
          </p:cNvSpPr>
          <p:nvPr>
            <p:ph type="sldNum" sz="quarter" idx="12"/>
          </p:nvPr>
        </p:nvSpPr>
        <p:spPr/>
        <p:txBody>
          <a:bodyPr/>
          <a:lstStyle/>
          <a:p>
            <a:fld id="{58C6F86D-B248-40EE-9D98-C59256F51133}" type="slidenum">
              <a:rPr lang="fr-FR" smtClean="0"/>
              <a:t>54</a:t>
            </a:fld>
            <a:endParaRPr lang="fr-FR" dirty="0"/>
          </a:p>
        </p:txBody>
      </p:sp>
    </p:spTree>
    <p:extLst>
      <p:ext uri="{BB962C8B-B14F-4D97-AF65-F5344CB8AC3E}">
        <p14:creationId xmlns:p14="http://schemas.microsoft.com/office/powerpoint/2010/main" val="9263556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41FDD-6F09-4FC1-9DE4-34E6FFD75AC6}"/>
              </a:ext>
            </a:extLst>
          </p:cNvPr>
          <p:cNvSpPr>
            <a:spLocks noGrp="1"/>
          </p:cNvSpPr>
          <p:nvPr>
            <p:ph type="title"/>
          </p:nvPr>
        </p:nvSpPr>
        <p:spPr/>
        <p:txBody>
          <a:bodyPr/>
          <a:lstStyle/>
          <a:p>
            <a:r>
              <a:rPr lang="fr-FR" dirty="0"/>
              <a:t>Menu depuis l’émulateur</a:t>
            </a:r>
          </a:p>
        </p:txBody>
      </p:sp>
      <p:sp>
        <p:nvSpPr>
          <p:cNvPr id="9" name="Slide Number Placeholder 8">
            <a:extLst>
              <a:ext uri="{FF2B5EF4-FFF2-40B4-BE49-F238E27FC236}">
                <a16:creationId xmlns:a16="http://schemas.microsoft.com/office/drawing/2014/main" id="{64E2B707-1EB6-4C9D-8F26-EC6598E052E4}"/>
              </a:ext>
            </a:extLst>
          </p:cNvPr>
          <p:cNvSpPr>
            <a:spLocks noGrp="1"/>
          </p:cNvSpPr>
          <p:nvPr>
            <p:ph type="sldNum" sz="quarter" idx="12"/>
          </p:nvPr>
        </p:nvSpPr>
        <p:spPr/>
        <p:txBody>
          <a:bodyPr/>
          <a:lstStyle/>
          <a:p>
            <a:fld id="{58C6F86D-B248-40EE-9D98-C59256F51133}" type="slidenum">
              <a:rPr lang="fr-FR" smtClean="0"/>
              <a:t>55</a:t>
            </a:fld>
            <a:endParaRPr lang="fr-FR" dirty="0"/>
          </a:p>
        </p:txBody>
      </p:sp>
      <p:pic>
        <p:nvPicPr>
          <p:cNvPr id="4" name="Picture 3">
            <a:extLst>
              <a:ext uri="{FF2B5EF4-FFF2-40B4-BE49-F238E27FC236}">
                <a16:creationId xmlns:a16="http://schemas.microsoft.com/office/drawing/2014/main" id="{22D23530-E113-4B5B-9EEA-BF11A77CB3A4}"/>
              </a:ext>
            </a:extLst>
          </p:cNvPr>
          <p:cNvPicPr>
            <a:picLocks noChangeAspect="1"/>
          </p:cNvPicPr>
          <p:nvPr/>
        </p:nvPicPr>
        <p:blipFill>
          <a:blip r:embed="rId2"/>
          <a:stretch>
            <a:fillRect/>
          </a:stretch>
        </p:blipFill>
        <p:spPr>
          <a:xfrm>
            <a:off x="1259632" y="1916832"/>
            <a:ext cx="1940200" cy="4149080"/>
          </a:xfrm>
          <a:prstGeom prst="rect">
            <a:avLst/>
          </a:prstGeom>
        </p:spPr>
      </p:pic>
      <p:cxnSp>
        <p:nvCxnSpPr>
          <p:cNvPr id="6" name="Straight Arrow Connector 5">
            <a:extLst>
              <a:ext uri="{FF2B5EF4-FFF2-40B4-BE49-F238E27FC236}">
                <a16:creationId xmlns:a16="http://schemas.microsoft.com/office/drawing/2014/main" id="{0595C04C-2C10-43C5-B4BF-55B53EA21B63}"/>
              </a:ext>
            </a:extLst>
          </p:cNvPr>
          <p:cNvCxnSpPr/>
          <p:nvPr/>
        </p:nvCxnSpPr>
        <p:spPr>
          <a:xfrm flipH="1">
            <a:off x="1907704" y="2492896"/>
            <a:ext cx="3168352" cy="252028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EE0272C-A130-4752-B6F6-48726EB366D0}"/>
              </a:ext>
            </a:extLst>
          </p:cNvPr>
          <p:cNvSpPr txBox="1"/>
          <p:nvPr/>
        </p:nvSpPr>
        <p:spPr>
          <a:xfrm>
            <a:off x="5292080" y="2132856"/>
            <a:ext cx="3699218" cy="369332"/>
          </a:xfrm>
          <a:prstGeom prst="rect">
            <a:avLst/>
          </a:prstGeom>
          <a:noFill/>
        </p:spPr>
        <p:txBody>
          <a:bodyPr wrap="none" rtlCol="0">
            <a:spAutoFit/>
          </a:bodyPr>
          <a:lstStyle/>
          <a:p>
            <a:r>
              <a:rPr lang="fr-FR" dirty="0"/>
              <a:t>Le libellé doit toujours être « debug »</a:t>
            </a:r>
          </a:p>
        </p:txBody>
      </p:sp>
    </p:spTree>
    <p:extLst>
      <p:ext uri="{BB962C8B-B14F-4D97-AF65-F5344CB8AC3E}">
        <p14:creationId xmlns:p14="http://schemas.microsoft.com/office/powerpoint/2010/main" val="3843240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B4D033-8386-409D-8637-D86D6AC3B3F6}"/>
              </a:ext>
            </a:extLst>
          </p:cNvPr>
          <p:cNvPicPr>
            <a:picLocks noChangeAspect="1"/>
          </p:cNvPicPr>
          <p:nvPr/>
        </p:nvPicPr>
        <p:blipFill>
          <a:blip r:embed="rId2"/>
          <a:stretch>
            <a:fillRect/>
          </a:stretch>
        </p:blipFill>
        <p:spPr>
          <a:xfrm>
            <a:off x="881844" y="764704"/>
            <a:ext cx="7380312" cy="5451272"/>
          </a:xfrm>
          <a:prstGeom prst="rect">
            <a:avLst/>
          </a:prstGeom>
        </p:spPr>
      </p:pic>
      <p:sp>
        <p:nvSpPr>
          <p:cNvPr id="6" name="Slide Number Placeholder 5">
            <a:extLst>
              <a:ext uri="{FF2B5EF4-FFF2-40B4-BE49-F238E27FC236}">
                <a16:creationId xmlns:a16="http://schemas.microsoft.com/office/drawing/2014/main" id="{BDA843F6-CB70-4C0E-AA98-48B76E420184}"/>
              </a:ext>
            </a:extLst>
          </p:cNvPr>
          <p:cNvSpPr>
            <a:spLocks noGrp="1"/>
          </p:cNvSpPr>
          <p:nvPr>
            <p:ph type="sldNum" sz="quarter" idx="12"/>
          </p:nvPr>
        </p:nvSpPr>
        <p:spPr/>
        <p:txBody>
          <a:bodyPr/>
          <a:lstStyle/>
          <a:p>
            <a:fld id="{58C6F86D-B248-40EE-9D98-C59256F51133}" type="slidenum">
              <a:rPr lang="fr-FR" smtClean="0"/>
              <a:t>56</a:t>
            </a:fld>
            <a:endParaRPr lang="fr-FR" dirty="0"/>
          </a:p>
        </p:txBody>
      </p:sp>
    </p:spTree>
    <p:extLst>
      <p:ext uri="{BB962C8B-B14F-4D97-AF65-F5344CB8AC3E}">
        <p14:creationId xmlns:p14="http://schemas.microsoft.com/office/powerpoint/2010/main" val="1217774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D7355-FD80-4409-830F-874BBC4565A7}"/>
              </a:ext>
            </a:extLst>
          </p:cNvPr>
          <p:cNvSpPr>
            <a:spLocks noGrp="1"/>
          </p:cNvSpPr>
          <p:nvPr>
            <p:ph type="title"/>
          </p:nvPr>
        </p:nvSpPr>
        <p:spPr/>
        <p:txBody>
          <a:bodyPr/>
          <a:lstStyle/>
          <a:p>
            <a:endParaRPr lang="fr-FR" dirty="0"/>
          </a:p>
        </p:txBody>
      </p:sp>
      <p:sp>
        <p:nvSpPr>
          <p:cNvPr id="3" name="Content Placeholder 2">
            <a:extLst>
              <a:ext uri="{FF2B5EF4-FFF2-40B4-BE49-F238E27FC236}">
                <a16:creationId xmlns:a16="http://schemas.microsoft.com/office/drawing/2014/main" id="{9BDA61A0-9218-41EB-9349-97EEE06F076F}"/>
              </a:ext>
            </a:extLst>
          </p:cNvPr>
          <p:cNvSpPr>
            <a:spLocks noGrp="1"/>
          </p:cNvSpPr>
          <p:nvPr>
            <p:ph idx="1"/>
          </p:nvPr>
        </p:nvSpPr>
        <p:spPr/>
        <p:txBody>
          <a:bodyPr/>
          <a:lstStyle/>
          <a:p>
            <a:r>
              <a:rPr lang="fr-FR" dirty="0">
                <a:solidFill>
                  <a:schemeClr val="bg1">
                    <a:lumMod val="85000"/>
                  </a:schemeClr>
                </a:solidFill>
              </a:rPr>
              <a:t>Introduction</a:t>
            </a:r>
          </a:p>
          <a:p>
            <a:r>
              <a:rPr lang="fr-FR" dirty="0">
                <a:solidFill>
                  <a:schemeClr val="bg1">
                    <a:lumMod val="85000"/>
                  </a:schemeClr>
                </a:solidFill>
              </a:rPr>
              <a:t>React Native</a:t>
            </a:r>
          </a:p>
          <a:p>
            <a:r>
              <a:rPr lang="fr-FR" b="1" dirty="0"/>
              <a:t>Architecture d'application</a:t>
            </a:r>
          </a:p>
          <a:p>
            <a:r>
              <a:rPr lang="fr-FR" dirty="0">
                <a:solidFill>
                  <a:schemeClr val="bg1">
                    <a:lumMod val="85000"/>
                  </a:schemeClr>
                </a:solidFill>
              </a:rPr>
              <a:t>Construire son interface</a:t>
            </a:r>
          </a:p>
          <a:p>
            <a:r>
              <a:rPr lang="fr-FR" dirty="0">
                <a:solidFill>
                  <a:schemeClr val="bg1">
                    <a:lumMod val="85000"/>
                  </a:schemeClr>
                </a:solidFill>
              </a:rPr>
              <a:t>Les formulaires et la gestion des données</a:t>
            </a:r>
          </a:p>
          <a:p>
            <a:r>
              <a:rPr lang="fr-FR" dirty="0">
                <a:solidFill>
                  <a:schemeClr val="bg1">
                    <a:lumMod val="85000"/>
                  </a:schemeClr>
                </a:solidFill>
              </a:rPr>
              <a:t>Interagir avec le terminal</a:t>
            </a:r>
          </a:p>
          <a:p>
            <a:r>
              <a:rPr lang="fr-FR" dirty="0">
                <a:solidFill>
                  <a:schemeClr val="bg1">
                    <a:lumMod val="85000"/>
                  </a:schemeClr>
                </a:solidFill>
              </a:rPr>
              <a:t>Usages avancés</a:t>
            </a:r>
          </a:p>
          <a:p>
            <a:endParaRPr lang="fr-FR" dirty="0"/>
          </a:p>
        </p:txBody>
      </p:sp>
      <p:sp>
        <p:nvSpPr>
          <p:cNvPr id="4" name="Slide Number Placeholder 3">
            <a:extLst>
              <a:ext uri="{FF2B5EF4-FFF2-40B4-BE49-F238E27FC236}">
                <a16:creationId xmlns:a16="http://schemas.microsoft.com/office/drawing/2014/main" id="{57EF454F-8375-449C-8353-C918CC2DE226}"/>
              </a:ext>
            </a:extLst>
          </p:cNvPr>
          <p:cNvSpPr>
            <a:spLocks noGrp="1"/>
          </p:cNvSpPr>
          <p:nvPr>
            <p:ph type="sldNum" sz="quarter" idx="12"/>
          </p:nvPr>
        </p:nvSpPr>
        <p:spPr/>
        <p:txBody>
          <a:bodyPr/>
          <a:lstStyle/>
          <a:p>
            <a:fld id="{58C6F86D-B248-40EE-9D98-C59256F51133}" type="slidenum">
              <a:rPr lang="fr-FR" smtClean="0"/>
              <a:t>57</a:t>
            </a:fld>
            <a:endParaRPr lang="fr-FR" dirty="0"/>
          </a:p>
        </p:txBody>
      </p:sp>
    </p:spTree>
    <p:extLst>
      <p:ext uri="{BB962C8B-B14F-4D97-AF65-F5344CB8AC3E}">
        <p14:creationId xmlns:p14="http://schemas.microsoft.com/office/powerpoint/2010/main" val="9068767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D5C65-B2DB-41C6-96C0-AE7787973E8B}"/>
              </a:ext>
            </a:extLst>
          </p:cNvPr>
          <p:cNvSpPr>
            <a:spLocks noGrp="1"/>
          </p:cNvSpPr>
          <p:nvPr>
            <p:ph type="title"/>
          </p:nvPr>
        </p:nvSpPr>
        <p:spPr/>
        <p:txBody>
          <a:bodyPr/>
          <a:lstStyle/>
          <a:p>
            <a:r>
              <a:rPr lang="fr-FR" dirty="0"/>
              <a:t>Projet en Typescript</a:t>
            </a:r>
          </a:p>
        </p:txBody>
      </p:sp>
      <p:sp>
        <p:nvSpPr>
          <p:cNvPr id="3" name="Content Placeholder 2">
            <a:extLst>
              <a:ext uri="{FF2B5EF4-FFF2-40B4-BE49-F238E27FC236}">
                <a16:creationId xmlns:a16="http://schemas.microsoft.com/office/drawing/2014/main" id="{4F651B2E-B08E-42F7-A75F-26D7318AA4DF}"/>
              </a:ext>
            </a:extLst>
          </p:cNvPr>
          <p:cNvSpPr>
            <a:spLocks noGrp="1"/>
          </p:cNvSpPr>
          <p:nvPr>
            <p:ph idx="1"/>
          </p:nvPr>
        </p:nvSpPr>
        <p:spPr/>
        <p:txBody>
          <a:bodyPr/>
          <a:lstStyle/>
          <a:p>
            <a:r>
              <a:rPr lang="fr-FR" dirty="0"/>
              <a:t>Créer un projet react-native avec le format Typescript.</a:t>
            </a:r>
          </a:p>
          <a:p>
            <a:r>
              <a:rPr lang="fr-FR" sz="1800" dirty="0"/>
              <a:t>npx react-native init MyApp </a:t>
            </a:r>
            <a:r>
              <a:rPr lang="fr-FR" sz="1800" b="1" dirty="0"/>
              <a:t>--template react-native-template-typescript</a:t>
            </a:r>
          </a:p>
        </p:txBody>
      </p:sp>
      <p:sp>
        <p:nvSpPr>
          <p:cNvPr id="4" name="Slide Number Placeholder 3">
            <a:extLst>
              <a:ext uri="{FF2B5EF4-FFF2-40B4-BE49-F238E27FC236}">
                <a16:creationId xmlns:a16="http://schemas.microsoft.com/office/drawing/2014/main" id="{21A3A2AC-D080-40BD-9DE8-2F339B49006B}"/>
              </a:ext>
            </a:extLst>
          </p:cNvPr>
          <p:cNvSpPr>
            <a:spLocks noGrp="1"/>
          </p:cNvSpPr>
          <p:nvPr>
            <p:ph type="sldNum" sz="quarter" idx="12"/>
          </p:nvPr>
        </p:nvSpPr>
        <p:spPr/>
        <p:txBody>
          <a:bodyPr/>
          <a:lstStyle/>
          <a:p>
            <a:fld id="{58C6F86D-B248-40EE-9D98-C59256F51133}" type="slidenum">
              <a:rPr lang="fr-FR" smtClean="0"/>
              <a:t>58</a:t>
            </a:fld>
            <a:endParaRPr lang="fr-FR" dirty="0"/>
          </a:p>
        </p:txBody>
      </p:sp>
    </p:spTree>
    <p:extLst>
      <p:ext uri="{BB962C8B-B14F-4D97-AF65-F5344CB8AC3E}">
        <p14:creationId xmlns:p14="http://schemas.microsoft.com/office/powerpoint/2010/main" val="1559628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0359A-8809-4C2E-A6EC-41E47E97D216}"/>
              </a:ext>
            </a:extLst>
          </p:cNvPr>
          <p:cNvSpPr>
            <a:spLocks noGrp="1"/>
          </p:cNvSpPr>
          <p:nvPr>
            <p:ph type="title"/>
          </p:nvPr>
        </p:nvSpPr>
        <p:spPr/>
        <p:txBody>
          <a:bodyPr>
            <a:normAutofit/>
          </a:bodyPr>
          <a:lstStyle/>
          <a:p>
            <a:r>
              <a:rPr lang="fr-FR" dirty="0"/>
              <a:t>Configurer un composant : state &amp; props.</a:t>
            </a:r>
          </a:p>
        </p:txBody>
      </p:sp>
      <p:sp>
        <p:nvSpPr>
          <p:cNvPr id="3" name="Content Placeholder 2">
            <a:extLst>
              <a:ext uri="{FF2B5EF4-FFF2-40B4-BE49-F238E27FC236}">
                <a16:creationId xmlns:a16="http://schemas.microsoft.com/office/drawing/2014/main" id="{0AF497BA-4D50-4706-A164-E1A8C8FF7AD0}"/>
              </a:ext>
            </a:extLst>
          </p:cNvPr>
          <p:cNvSpPr>
            <a:spLocks noGrp="1"/>
          </p:cNvSpPr>
          <p:nvPr>
            <p:ph idx="1"/>
          </p:nvPr>
        </p:nvSpPr>
        <p:spPr/>
        <p:txBody>
          <a:bodyPr/>
          <a:lstStyle/>
          <a:p>
            <a:r>
              <a:rPr lang="fr-FR" dirty="0"/>
              <a:t>Un composant React est une fonction renvoyant un JSX</a:t>
            </a:r>
          </a:p>
          <a:p>
            <a:r>
              <a:rPr lang="fr-FR" dirty="0"/>
              <a:t>la fonction peut prendre des paramètres. Ces paramètres doivent être immutables et sont appelés les </a:t>
            </a:r>
            <a:r>
              <a:rPr lang="fr-FR" b="1" dirty="0"/>
              <a:t>props</a:t>
            </a:r>
            <a:r>
              <a:rPr lang="fr-FR" dirty="0"/>
              <a:t>.</a:t>
            </a:r>
          </a:p>
          <a:p>
            <a:r>
              <a:rPr lang="fr-FR" dirty="0"/>
              <a:t>la fonction peut utiliser un hook appelé </a:t>
            </a:r>
            <a:r>
              <a:rPr lang="fr-FR" b="1" dirty="0"/>
              <a:t>useState </a:t>
            </a:r>
            <a:r>
              <a:rPr lang="fr-FR" dirty="0"/>
              <a:t>pour spécifier un état interne.</a:t>
            </a:r>
          </a:p>
        </p:txBody>
      </p:sp>
      <p:sp>
        <p:nvSpPr>
          <p:cNvPr id="4" name="Slide Number Placeholder 3">
            <a:extLst>
              <a:ext uri="{FF2B5EF4-FFF2-40B4-BE49-F238E27FC236}">
                <a16:creationId xmlns:a16="http://schemas.microsoft.com/office/drawing/2014/main" id="{EB0B1E6E-FD9A-4B9A-B27B-66C453BB06B9}"/>
              </a:ext>
            </a:extLst>
          </p:cNvPr>
          <p:cNvSpPr>
            <a:spLocks noGrp="1"/>
          </p:cNvSpPr>
          <p:nvPr>
            <p:ph type="sldNum" sz="quarter" idx="12"/>
          </p:nvPr>
        </p:nvSpPr>
        <p:spPr/>
        <p:txBody>
          <a:bodyPr/>
          <a:lstStyle/>
          <a:p>
            <a:fld id="{58C6F86D-B248-40EE-9D98-C59256F51133}" type="slidenum">
              <a:rPr lang="fr-FR" smtClean="0"/>
              <a:t>59</a:t>
            </a:fld>
            <a:endParaRPr lang="fr-FR" dirty="0"/>
          </a:p>
        </p:txBody>
      </p:sp>
    </p:spTree>
    <p:extLst>
      <p:ext uri="{BB962C8B-B14F-4D97-AF65-F5344CB8AC3E}">
        <p14:creationId xmlns:p14="http://schemas.microsoft.com/office/powerpoint/2010/main" val="1427039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78DB-54FD-4BB2-A22B-92C9BF3EDEB7}"/>
              </a:ext>
            </a:extLst>
          </p:cNvPr>
          <p:cNvSpPr>
            <a:spLocks noGrp="1"/>
          </p:cNvSpPr>
          <p:nvPr>
            <p:ph type="title"/>
          </p:nvPr>
        </p:nvSpPr>
        <p:spPr/>
        <p:txBody>
          <a:bodyPr>
            <a:normAutofit fontScale="90000"/>
          </a:bodyPr>
          <a:lstStyle/>
          <a:p>
            <a:r>
              <a:rPr lang="fr-FR" dirty="0"/>
              <a:t>Le développement natif, l'hétérogénéité et la fragmentation.</a:t>
            </a:r>
          </a:p>
        </p:txBody>
      </p:sp>
      <p:sp>
        <p:nvSpPr>
          <p:cNvPr id="3" name="Content Placeholder 2">
            <a:extLst>
              <a:ext uri="{FF2B5EF4-FFF2-40B4-BE49-F238E27FC236}">
                <a16:creationId xmlns:a16="http://schemas.microsoft.com/office/drawing/2014/main" id="{8443D815-EADA-41E3-9840-9E6A95937786}"/>
              </a:ext>
            </a:extLst>
          </p:cNvPr>
          <p:cNvSpPr>
            <a:spLocks noGrp="1"/>
          </p:cNvSpPr>
          <p:nvPr>
            <p:ph idx="1"/>
          </p:nvPr>
        </p:nvSpPr>
        <p:spPr>
          <a:xfrm>
            <a:off x="628650" y="1825625"/>
            <a:ext cx="7111702" cy="1531367"/>
          </a:xfrm>
        </p:spPr>
        <p:txBody>
          <a:bodyPr>
            <a:normAutofit/>
          </a:bodyPr>
          <a:lstStyle/>
          <a:p>
            <a:r>
              <a:rPr lang="fr-FR" dirty="0"/>
              <a:t>Monde du mobile :</a:t>
            </a:r>
          </a:p>
          <a:p>
            <a:pPr lvl="1"/>
            <a:r>
              <a:rPr lang="fr-FR" dirty="0"/>
              <a:t>iOS (15%) : Objective C, Swift avec XCode</a:t>
            </a:r>
          </a:p>
          <a:p>
            <a:pPr lvl="1"/>
            <a:r>
              <a:rPr lang="fr-FR" dirty="0"/>
              <a:t>Android (85%) : Java, Kotlin avec Android Studio</a:t>
            </a:r>
          </a:p>
          <a:p>
            <a:endParaRPr lang="fr-FR" dirty="0"/>
          </a:p>
        </p:txBody>
      </p:sp>
      <p:sp>
        <p:nvSpPr>
          <p:cNvPr id="4" name="Slide Number Placeholder 3">
            <a:extLst>
              <a:ext uri="{FF2B5EF4-FFF2-40B4-BE49-F238E27FC236}">
                <a16:creationId xmlns:a16="http://schemas.microsoft.com/office/drawing/2014/main" id="{C5BF7584-B63C-44DF-BB3E-811EC837F082}"/>
              </a:ext>
            </a:extLst>
          </p:cNvPr>
          <p:cNvSpPr>
            <a:spLocks noGrp="1"/>
          </p:cNvSpPr>
          <p:nvPr>
            <p:ph type="sldNum" sz="quarter" idx="12"/>
          </p:nvPr>
        </p:nvSpPr>
        <p:spPr/>
        <p:txBody>
          <a:bodyPr/>
          <a:lstStyle/>
          <a:p>
            <a:fld id="{58C6F86D-B248-40EE-9D98-C59256F51133}" type="slidenum">
              <a:rPr lang="fr-FR" smtClean="0"/>
              <a:t>6</a:t>
            </a:fld>
            <a:endParaRPr lang="fr-FR" dirty="0"/>
          </a:p>
        </p:txBody>
      </p:sp>
      <p:sp>
        <p:nvSpPr>
          <p:cNvPr id="5" name="Content Placeholder 2">
            <a:extLst>
              <a:ext uri="{FF2B5EF4-FFF2-40B4-BE49-F238E27FC236}">
                <a16:creationId xmlns:a16="http://schemas.microsoft.com/office/drawing/2014/main" id="{90D3A33F-46F0-45E8-87D4-64B38760EFE4}"/>
              </a:ext>
            </a:extLst>
          </p:cNvPr>
          <p:cNvSpPr txBox="1">
            <a:spLocks/>
          </p:cNvSpPr>
          <p:nvPr/>
        </p:nvSpPr>
        <p:spPr>
          <a:xfrm>
            <a:off x="628650" y="4685850"/>
            <a:ext cx="7111702" cy="15313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Besoin de simplifier le développement</a:t>
            </a:r>
          </a:p>
          <a:p>
            <a:pPr lvl="1"/>
            <a:r>
              <a:rPr lang="fr-FR" dirty="0"/>
              <a:t>Approche de React Native</a:t>
            </a:r>
          </a:p>
          <a:p>
            <a:pPr lvl="2"/>
            <a:r>
              <a:rPr lang="fr-FR" dirty="0"/>
              <a:t>Basé sur React (issu du web) et Javascript</a:t>
            </a:r>
          </a:p>
          <a:p>
            <a:pPr lvl="2"/>
            <a:r>
              <a:rPr lang="fr-FR" dirty="0"/>
              <a:t>Produit une application native (APK pour Android) ou (IPA pour iOS)</a:t>
            </a:r>
          </a:p>
          <a:p>
            <a:pPr lvl="2"/>
            <a:endParaRPr lang="fr-FR" dirty="0"/>
          </a:p>
          <a:p>
            <a:endParaRPr lang="fr-FR" dirty="0"/>
          </a:p>
        </p:txBody>
      </p:sp>
      <p:sp>
        <p:nvSpPr>
          <p:cNvPr id="6" name="Rectangle 5">
            <a:extLst>
              <a:ext uri="{FF2B5EF4-FFF2-40B4-BE49-F238E27FC236}">
                <a16:creationId xmlns:a16="http://schemas.microsoft.com/office/drawing/2014/main" id="{51715607-FE69-44B5-8181-70307903E492}"/>
              </a:ext>
            </a:extLst>
          </p:cNvPr>
          <p:cNvSpPr/>
          <p:nvPr/>
        </p:nvSpPr>
        <p:spPr>
          <a:xfrm>
            <a:off x="1852786" y="3356992"/>
            <a:ext cx="6751662"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Android</a:t>
            </a:r>
          </a:p>
        </p:txBody>
      </p:sp>
      <p:sp>
        <p:nvSpPr>
          <p:cNvPr id="7" name="Rectangle 6">
            <a:extLst>
              <a:ext uri="{FF2B5EF4-FFF2-40B4-BE49-F238E27FC236}">
                <a16:creationId xmlns:a16="http://schemas.microsoft.com/office/drawing/2014/main" id="{F66BFB7C-B938-43FC-94BD-80C1FCF9E8EE}"/>
              </a:ext>
            </a:extLst>
          </p:cNvPr>
          <p:cNvSpPr/>
          <p:nvPr/>
        </p:nvSpPr>
        <p:spPr>
          <a:xfrm>
            <a:off x="611560" y="3356992"/>
            <a:ext cx="122413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iOS</a:t>
            </a:r>
          </a:p>
        </p:txBody>
      </p:sp>
    </p:spTree>
    <p:extLst>
      <p:ext uri="{BB962C8B-B14F-4D97-AF65-F5344CB8AC3E}">
        <p14:creationId xmlns:p14="http://schemas.microsoft.com/office/powerpoint/2010/main" val="11061361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FEC5-D6D0-467E-AFB7-5123B67BC6D9}"/>
              </a:ext>
            </a:extLst>
          </p:cNvPr>
          <p:cNvSpPr>
            <a:spLocks noGrp="1"/>
          </p:cNvSpPr>
          <p:nvPr>
            <p:ph type="title"/>
          </p:nvPr>
        </p:nvSpPr>
        <p:spPr/>
        <p:txBody>
          <a:bodyPr/>
          <a:lstStyle/>
          <a:p>
            <a:r>
              <a:rPr lang="fr-FR" dirty="0"/>
              <a:t>euh… c’est quoi immutable ?</a:t>
            </a:r>
          </a:p>
        </p:txBody>
      </p:sp>
      <p:sp>
        <p:nvSpPr>
          <p:cNvPr id="3" name="Content Placeholder 2">
            <a:extLst>
              <a:ext uri="{FF2B5EF4-FFF2-40B4-BE49-F238E27FC236}">
                <a16:creationId xmlns:a16="http://schemas.microsoft.com/office/drawing/2014/main" id="{8AD39EF5-6385-49BC-A06C-06D42455F2C5}"/>
              </a:ext>
            </a:extLst>
          </p:cNvPr>
          <p:cNvSpPr>
            <a:spLocks noGrp="1"/>
          </p:cNvSpPr>
          <p:nvPr>
            <p:ph idx="1"/>
          </p:nvPr>
        </p:nvSpPr>
        <p:spPr>
          <a:xfrm>
            <a:off x="628650" y="1825625"/>
            <a:ext cx="7886700" cy="1459359"/>
          </a:xfrm>
        </p:spPr>
        <p:txBody>
          <a:bodyPr>
            <a:normAutofit fontScale="70000" lnSpcReduction="20000"/>
          </a:bodyPr>
          <a:lstStyle/>
          <a:p>
            <a:r>
              <a:rPr lang="fr-FR" dirty="0"/>
              <a:t>Une variable est immutable si quand on change sa valeur alors on change l’adresse mémoire de la valeur.</a:t>
            </a:r>
          </a:p>
          <a:p>
            <a:r>
              <a:rPr lang="fr-FR" dirty="0"/>
              <a:t>Pour une variable contenant un type simple (number, string, boolean) c’est toujours le cas. En revanche, pour un type objet il faut créer un nouvel objet et faire en sorte que la variable pointe sur le nouvel objet.</a:t>
            </a:r>
          </a:p>
        </p:txBody>
      </p:sp>
      <p:sp>
        <p:nvSpPr>
          <p:cNvPr id="4" name="Slide Number Placeholder 3">
            <a:extLst>
              <a:ext uri="{FF2B5EF4-FFF2-40B4-BE49-F238E27FC236}">
                <a16:creationId xmlns:a16="http://schemas.microsoft.com/office/drawing/2014/main" id="{F437DD1F-D2C3-4283-B5EC-FD047C250474}"/>
              </a:ext>
            </a:extLst>
          </p:cNvPr>
          <p:cNvSpPr>
            <a:spLocks noGrp="1"/>
          </p:cNvSpPr>
          <p:nvPr>
            <p:ph type="sldNum" sz="quarter" idx="12"/>
          </p:nvPr>
        </p:nvSpPr>
        <p:spPr/>
        <p:txBody>
          <a:bodyPr/>
          <a:lstStyle/>
          <a:p>
            <a:fld id="{58C6F86D-B248-40EE-9D98-C59256F51133}" type="slidenum">
              <a:rPr lang="fr-FR" smtClean="0"/>
              <a:t>60</a:t>
            </a:fld>
            <a:endParaRPr lang="fr-FR" dirty="0"/>
          </a:p>
        </p:txBody>
      </p:sp>
      <p:pic>
        <p:nvPicPr>
          <p:cNvPr id="5" name="Picture 4">
            <a:extLst>
              <a:ext uri="{FF2B5EF4-FFF2-40B4-BE49-F238E27FC236}">
                <a16:creationId xmlns:a16="http://schemas.microsoft.com/office/drawing/2014/main" id="{271E352A-04E4-4EEC-8909-8313BE46810C}"/>
              </a:ext>
            </a:extLst>
          </p:cNvPr>
          <p:cNvPicPr>
            <a:picLocks noChangeAspect="1"/>
          </p:cNvPicPr>
          <p:nvPr/>
        </p:nvPicPr>
        <p:blipFill>
          <a:blip r:embed="rId2"/>
          <a:stretch>
            <a:fillRect/>
          </a:stretch>
        </p:blipFill>
        <p:spPr>
          <a:xfrm>
            <a:off x="899592" y="4221088"/>
            <a:ext cx="1760448" cy="1615256"/>
          </a:xfrm>
          <a:prstGeom prst="rect">
            <a:avLst/>
          </a:prstGeom>
        </p:spPr>
      </p:pic>
      <p:sp>
        <p:nvSpPr>
          <p:cNvPr id="6" name="TextBox 5">
            <a:extLst>
              <a:ext uri="{FF2B5EF4-FFF2-40B4-BE49-F238E27FC236}">
                <a16:creationId xmlns:a16="http://schemas.microsoft.com/office/drawing/2014/main" id="{A6137F31-FD7C-4594-801D-ED612CBBD239}"/>
              </a:ext>
            </a:extLst>
          </p:cNvPr>
          <p:cNvSpPr txBox="1"/>
          <p:nvPr/>
        </p:nvSpPr>
        <p:spPr>
          <a:xfrm>
            <a:off x="683568" y="3645024"/>
            <a:ext cx="2237216" cy="369332"/>
          </a:xfrm>
          <a:prstGeom prst="rect">
            <a:avLst/>
          </a:prstGeom>
          <a:noFill/>
        </p:spPr>
        <p:txBody>
          <a:bodyPr wrap="none" rtlCol="0">
            <a:spAutoFit/>
          </a:bodyPr>
          <a:lstStyle/>
          <a:p>
            <a:r>
              <a:rPr lang="fr-FR" dirty="0"/>
              <a:t>a n’est pas immutable</a:t>
            </a:r>
          </a:p>
        </p:txBody>
      </p:sp>
      <p:pic>
        <p:nvPicPr>
          <p:cNvPr id="7" name="Picture 6">
            <a:extLst>
              <a:ext uri="{FF2B5EF4-FFF2-40B4-BE49-F238E27FC236}">
                <a16:creationId xmlns:a16="http://schemas.microsoft.com/office/drawing/2014/main" id="{D6151B9D-625B-484E-8C60-A29B579E1B58}"/>
              </a:ext>
            </a:extLst>
          </p:cNvPr>
          <p:cNvPicPr>
            <a:picLocks noChangeAspect="1"/>
          </p:cNvPicPr>
          <p:nvPr/>
        </p:nvPicPr>
        <p:blipFill>
          <a:blip r:embed="rId3"/>
          <a:stretch>
            <a:fillRect/>
          </a:stretch>
        </p:blipFill>
        <p:spPr>
          <a:xfrm>
            <a:off x="5121364" y="4018094"/>
            <a:ext cx="1877764" cy="2253317"/>
          </a:xfrm>
          <a:prstGeom prst="rect">
            <a:avLst/>
          </a:prstGeom>
        </p:spPr>
      </p:pic>
      <p:sp>
        <p:nvSpPr>
          <p:cNvPr id="8" name="TextBox 7">
            <a:extLst>
              <a:ext uri="{FF2B5EF4-FFF2-40B4-BE49-F238E27FC236}">
                <a16:creationId xmlns:a16="http://schemas.microsoft.com/office/drawing/2014/main" id="{BC43FB9A-02E5-4E86-AE92-70B85AF771E2}"/>
              </a:ext>
            </a:extLst>
          </p:cNvPr>
          <p:cNvSpPr txBox="1"/>
          <p:nvPr/>
        </p:nvSpPr>
        <p:spPr>
          <a:xfrm>
            <a:off x="4932040" y="3645024"/>
            <a:ext cx="1710148" cy="369332"/>
          </a:xfrm>
          <a:prstGeom prst="rect">
            <a:avLst/>
          </a:prstGeom>
          <a:noFill/>
        </p:spPr>
        <p:txBody>
          <a:bodyPr wrap="none" rtlCol="0">
            <a:spAutoFit/>
          </a:bodyPr>
          <a:lstStyle/>
          <a:p>
            <a:r>
              <a:rPr lang="fr-FR" dirty="0"/>
              <a:t>b est immutable</a:t>
            </a:r>
          </a:p>
        </p:txBody>
      </p:sp>
    </p:spTree>
    <p:extLst>
      <p:ext uri="{BB962C8B-B14F-4D97-AF65-F5344CB8AC3E}">
        <p14:creationId xmlns:p14="http://schemas.microsoft.com/office/powerpoint/2010/main" val="36594239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EE66-6E74-41E5-BF1E-BB8FDE9013E4}"/>
              </a:ext>
            </a:extLst>
          </p:cNvPr>
          <p:cNvSpPr>
            <a:spLocks noGrp="1"/>
          </p:cNvSpPr>
          <p:nvPr>
            <p:ph type="title"/>
          </p:nvPr>
        </p:nvSpPr>
        <p:spPr/>
        <p:txBody>
          <a:bodyPr/>
          <a:lstStyle/>
          <a:p>
            <a:r>
              <a:rPr lang="fr-FR" dirty="0"/>
              <a:t>Props</a:t>
            </a:r>
          </a:p>
        </p:txBody>
      </p:sp>
      <p:sp>
        <p:nvSpPr>
          <p:cNvPr id="6" name="Slide Number Placeholder 5">
            <a:extLst>
              <a:ext uri="{FF2B5EF4-FFF2-40B4-BE49-F238E27FC236}">
                <a16:creationId xmlns:a16="http://schemas.microsoft.com/office/drawing/2014/main" id="{0464236B-ED11-45D7-B375-1FCBA7867A5C}"/>
              </a:ext>
            </a:extLst>
          </p:cNvPr>
          <p:cNvSpPr>
            <a:spLocks noGrp="1"/>
          </p:cNvSpPr>
          <p:nvPr>
            <p:ph type="sldNum" sz="quarter" idx="12"/>
          </p:nvPr>
        </p:nvSpPr>
        <p:spPr/>
        <p:txBody>
          <a:bodyPr/>
          <a:lstStyle/>
          <a:p>
            <a:fld id="{58C6F86D-B248-40EE-9D98-C59256F51133}" type="slidenum">
              <a:rPr lang="fr-FR" smtClean="0"/>
              <a:t>61</a:t>
            </a:fld>
            <a:endParaRPr lang="fr-FR" dirty="0"/>
          </a:p>
        </p:txBody>
      </p:sp>
      <p:pic>
        <p:nvPicPr>
          <p:cNvPr id="4" name="Picture 3">
            <a:extLst>
              <a:ext uri="{FF2B5EF4-FFF2-40B4-BE49-F238E27FC236}">
                <a16:creationId xmlns:a16="http://schemas.microsoft.com/office/drawing/2014/main" id="{90160D12-CFB1-4BF0-8C86-F6C6F59EC87F}"/>
              </a:ext>
            </a:extLst>
          </p:cNvPr>
          <p:cNvPicPr>
            <a:picLocks noChangeAspect="1"/>
          </p:cNvPicPr>
          <p:nvPr/>
        </p:nvPicPr>
        <p:blipFill>
          <a:blip r:embed="rId2"/>
          <a:stretch>
            <a:fillRect/>
          </a:stretch>
        </p:blipFill>
        <p:spPr>
          <a:xfrm>
            <a:off x="457200" y="1700809"/>
            <a:ext cx="4196038" cy="3096344"/>
          </a:xfrm>
          <a:prstGeom prst="rect">
            <a:avLst/>
          </a:prstGeom>
        </p:spPr>
      </p:pic>
      <p:pic>
        <p:nvPicPr>
          <p:cNvPr id="5" name="Picture 4">
            <a:extLst>
              <a:ext uri="{FF2B5EF4-FFF2-40B4-BE49-F238E27FC236}">
                <a16:creationId xmlns:a16="http://schemas.microsoft.com/office/drawing/2014/main" id="{FA633ED9-9767-4409-BD0D-0E7BD27F9EE0}"/>
              </a:ext>
            </a:extLst>
          </p:cNvPr>
          <p:cNvPicPr>
            <a:picLocks noChangeAspect="1"/>
          </p:cNvPicPr>
          <p:nvPr/>
        </p:nvPicPr>
        <p:blipFill>
          <a:blip r:embed="rId3"/>
          <a:stretch>
            <a:fillRect/>
          </a:stretch>
        </p:blipFill>
        <p:spPr>
          <a:xfrm>
            <a:off x="4860032" y="1735727"/>
            <a:ext cx="3707687" cy="3205442"/>
          </a:xfrm>
          <a:prstGeom prst="rect">
            <a:avLst/>
          </a:prstGeom>
        </p:spPr>
      </p:pic>
    </p:spTree>
    <p:extLst>
      <p:ext uri="{BB962C8B-B14F-4D97-AF65-F5344CB8AC3E}">
        <p14:creationId xmlns:p14="http://schemas.microsoft.com/office/powerpoint/2010/main" val="2649318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207C-AB60-4FE9-B200-99E127BE79D7}"/>
              </a:ext>
            </a:extLst>
          </p:cNvPr>
          <p:cNvSpPr>
            <a:spLocks noGrp="1"/>
          </p:cNvSpPr>
          <p:nvPr>
            <p:ph type="title"/>
          </p:nvPr>
        </p:nvSpPr>
        <p:spPr/>
        <p:txBody>
          <a:bodyPr/>
          <a:lstStyle/>
          <a:p>
            <a:r>
              <a:rPr lang="fr-FR" dirty="0"/>
              <a:t>State</a:t>
            </a:r>
          </a:p>
        </p:txBody>
      </p:sp>
      <p:sp>
        <p:nvSpPr>
          <p:cNvPr id="6" name="Slide Number Placeholder 5">
            <a:extLst>
              <a:ext uri="{FF2B5EF4-FFF2-40B4-BE49-F238E27FC236}">
                <a16:creationId xmlns:a16="http://schemas.microsoft.com/office/drawing/2014/main" id="{BD5C07B4-39A9-4572-A4C7-3D0B96CF05CE}"/>
              </a:ext>
            </a:extLst>
          </p:cNvPr>
          <p:cNvSpPr>
            <a:spLocks noGrp="1"/>
          </p:cNvSpPr>
          <p:nvPr>
            <p:ph type="sldNum" sz="quarter" idx="12"/>
          </p:nvPr>
        </p:nvSpPr>
        <p:spPr/>
        <p:txBody>
          <a:bodyPr/>
          <a:lstStyle/>
          <a:p>
            <a:fld id="{58C6F86D-B248-40EE-9D98-C59256F51133}" type="slidenum">
              <a:rPr lang="fr-FR" smtClean="0"/>
              <a:t>62</a:t>
            </a:fld>
            <a:endParaRPr lang="fr-FR" dirty="0"/>
          </a:p>
        </p:txBody>
      </p:sp>
      <p:pic>
        <p:nvPicPr>
          <p:cNvPr id="4" name="Picture 3">
            <a:extLst>
              <a:ext uri="{FF2B5EF4-FFF2-40B4-BE49-F238E27FC236}">
                <a16:creationId xmlns:a16="http://schemas.microsoft.com/office/drawing/2014/main" id="{F9F789BA-647D-453F-8555-5BD8F8DD351B}"/>
              </a:ext>
            </a:extLst>
          </p:cNvPr>
          <p:cNvPicPr>
            <a:picLocks noChangeAspect="1"/>
          </p:cNvPicPr>
          <p:nvPr/>
        </p:nvPicPr>
        <p:blipFill>
          <a:blip r:embed="rId2"/>
          <a:stretch>
            <a:fillRect/>
          </a:stretch>
        </p:blipFill>
        <p:spPr>
          <a:xfrm>
            <a:off x="107504" y="1268760"/>
            <a:ext cx="3755545" cy="3312368"/>
          </a:xfrm>
          <a:prstGeom prst="rect">
            <a:avLst/>
          </a:prstGeom>
        </p:spPr>
      </p:pic>
      <p:pic>
        <p:nvPicPr>
          <p:cNvPr id="5" name="Picture 4">
            <a:extLst>
              <a:ext uri="{FF2B5EF4-FFF2-40B4-BE49-F238E27FC236}">
                <a16:creationId xmlns:a16="http://schemas.microsoft.com/office/drawing/2014/main" id="{87E49A30-D5A7-4D04-987D-820A5FE01A09}"/>
              </a:ext>
            </a:extLst>
          </p:cNvPr>
          <p:cNvPicPr>
            <a:picLocks noChangeAspect="1"/>
          </p:cNvPicPr>
          <p:nvPr/>
        </p:nvPicPr>
        <p:blipFill>
          <a:blip r:embed="rId3"/>
          <a:stretch>
            <a:fillRect/>
          </a:stretch>
        </p:blipFill>
        <p:spPr>
          <a:xfrm>
            <a:off x="4287773" y="1297982"/>
            <a:ext cx="3974303" cy="4365104"/>
          </a:xfrm>
          <a:prstGeom prst="rect">
            <a:avLst/>
          </a:prstGeom>
        </p:spPr>
      </p:pic>
    </p:spTree>
    <p:extLst>
      <p:ext uri="{BB962C8B-B14F-4D97-AF65-F5344CB8AC3E}">
        <p14:creationId xmlns:p14="http://schemas.microsoft.com/office/powerpoint/2010/main" val="33709088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9E88-82C1-4669-A5E3-EA5B5096FD0A}"/>
              </a:ext>
            </a:extLst>
          </p:cNvPr>
          <p:cNvSpPr>
            <a:spLocks noGrp="1"/>
          </p:cNvSpPr>
          <p:nvPr>
            <p:ph type="title"/>
          </p:nvPr>
        </p:nvSpPr>
        <p:spPr/>
        <p:txBody>
          <a:bodyPr>
            <a:normAutofit/>
          </a:bodyPr>
          <a:lstStyle/>
          <a:p>
            <a:r>
              <a:rPr lang="en-US" dirty="0"/>
              <a:t>React Native et MVC</a:t>
            </a:r>
            <a:endParaRPr lang="fr-FR" dirty="0"/>
          </a:p>
        </p:txBody>
      </p:sp>
      <p:sp>
        <p:nvSpPr>
          <p:cNvPr id="3" name="Content Placeholder 2">
            <a:extLst>
              <a:ext uri="{FF2B5EF4-FFF2-40B4-BE49-F238E27FC236}">
                <a16:creationId xmlns:a16="http://schemas.microsoft.com/office/drawing/2014/main" id="{E126D830-7F3A-4049-B2C2-9370BE349EDA}"/>
              </a:ext>
            </a:extLst>
          </p:cNvPr>
          <p:cNvSpPr>
            <a:spLocks noGrp="1"/>
          </p:cNvSpPr>
          <p:nvPr>
            <p:ph idx="1"/>
          </p:nvPr>
        </p:nvSpPr>
        <p:spPr/>
        <p:txBody>
          <a:bodyPr/>
          <a:lstStyle/>
          <a:p>
            <a:r>
              <a:rPr lang="fr-FR" dirty="0"/>
              <a:t>React Native fonctionne comme React :</a:t>
            </a:r>
          </a:p>
          <a:p>
            <a:pPr lvl="1"/>
            <a:r>
              <a:rPr lang="fr-FR" dirty="0"/>
              <a:t>architecture à composant (arbre de composant)</a:t>
            </a:r>
          </a:p>
          <a:p>
            <a:pPr lvl="1"/>
            <a:r>
              <a:rPr lang="fr-FR" dirty="0"/>
              <a:t>un composant a une intelligence, un aspect visuel, et de la communication avec ses parents et ses enfants.</a:t>
            </a:r>
          </a:p>
        </p:txBody>
      </p:sp>
      <p:sp>
        <p:nvSpPr>
          <p:cNvPr id="4" name="Slide Number Placeholder 3">
            <a:extLst>
              <a:ext uri="{FF2B5EF4-FFF2-40B4-BE49-F238E27FC236}">
                <a16:creationId xmlns:a16="http://schemas.microsoft.com/office/drawing/2014/main" id="{618DAE63-B027-4251-960B-2545646D3FA3}"/>
              </a:ext>
            </a:extLst>
          </p:cNvPr>
          <p:cNvSpPr>
            <a:spLocks noGrp="1"/>
          </p:cNvSpPr>
          <p:nvPr>
            <p:ph type="sldNum" sz="quarter" idx="12"/>
          </p:nvPr>
        </p:nvSpPr>
        <p:spPr/>
        <p:txBody>
          <a:bodyPr/>
          <a:lstStyle/>
          <a:p>
            <a:fld id="{58C6F86D-B248-40EE-9D98-C59256F51133}" type="slidenum">
              <a:rPr lang="fr-FR" smtClean="0"/>
              <a:t>63</a:t>
            </a:fld>
            <a:endParaRPr lang="fr-FR" dirty="0"/>
          </a:p>
        </p:txBody>
      </p:sp>
    </p:spTree>
    <p:extLst>
      <p:ext uri="{BB962C8B-B14F-4D97-AF65-F5344CB8AC3E}">
        <p14:creationId xmlns:p14="http://schemas.microsoft.com/office/powerpoint/2010/main" val="6382406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EA6F-AE7A-486A-9119-350E8F0853DA}"/>
              </a:ext>
            </a:extLst>
          </p:cNvPr>
          <p:cNvSpPr>
            <a:spLocks noGrp="1"/>
          </p:cNvSpPr>
          <p:nvPr>
            <p:ph type="title"/>
          </p:nvPr>
        </p:nvSpPr>
        <p:spPr/>
        <p:txBody>
          <a:bodyPr/>
          <a:lstStyle/>
          <a:p>
            <a:r>
              <a:rPr lang="fr-FR" dirty="0"/>
              <a:t>Arbre de composants</a:t>
            </a:r>
          </a:p>
        </p:txBody>
      </p:sp>
      <p:sp>
        <p:nvSpPr>
          <p:cNvPr id="57" name="Slide Number Placeholder 56">
            <a:extLst>
              <a:ext uri="{FF2B5EF4-FFF2-40B4-BE49-F238E27FC236}">
                <a16:creationId xmlns:a16="http://schemas.microsoft.com/office/drawing/2014/main" id="{DE12450A-457A-4F8C-ADC6-8FD281387756}"/>
              </a:ext>
            </a:extLst>
          </p:cNvPr>
          <p:cNvSpPr>
            <a:spLocks noGrp="1"/>
          </p:cNvSpPr>
          <p:nvPr>
            <p:ph type="sldNum" sz="quarter" idx="12"/>
          </p:nvPr>
        </p:nvSpPr>
        <p:spPr/>
        <p:txBody>
          <a:bodyPr/>
          <a:lstStyle/>
          <a:p>
            <a:fld id="{58C6F86D-B248-40EE-9D98-C59256F51133}" type="slidenum">
              <a:rPr lang="fr-FR" smtClean="0"/>
              <a:t>64</a:t>
            </a:fld>
            <a:endParaRPr lang="fr-FR" dirty="0"/>
          </a:p>
        </p:txBody>
      </p:sp>
      <p:sp>
        <p:nvSpPr>
          <p:cNvPr id="4" name="Rectangle 3">
            <a:extLst>
              <a:ext uri="{FF2B5EF4-FFF2-40B4-BE49-F238E27FC236}">
                <a16:creationId xmlns:a16="http://schemas.microsoft.com/office/drawing/2014/main" id="{34F8BFA9-E9DF-4DD8-8D09-A54E51D1AB4F}"/>
              </a:ext>
            </a:extLst>
          </p:cNvPr>
          <p:cNvSpPr/>
          <p:nvPr/>
        </p:nvSpPr>
        <p:spPr>
          <a:xfrm>
            <a:off x="3631607" y="1331208"/>
            <a:ext cx="1224136" cy="44110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App</a:t>
            </a:r>
          </a:p>
        </p:txBody>
      </p:sp>
      <p:sp>
        <p:nvSpPr>
          <p:cNvPr id="5" name="Rectangle 4">
            <a:extLst>
              <a:ext uri="{FF2B5EF4-FFF2-40B4-BE49-F238E27FC236}">
                <a16:creationId xmlns:a16="http://schemas.microsoft.com/office/drawing/2014/main" id="{0B948E22-4966-44A5-BA55-62AFA0060F14}"/>
              </a:ext>
            </a:extLst>
          </p:cNvPr>
          <p:cNvSpPr/>
          <p:nvPr/>
        </p:nvSpPr>
        <p:spPr>
          <a:xfrm>
            <a:off x="1259632" y="4149080"/>
            <a:ext cx="1368152" cy="79208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AppHeader</a:t>
            </a:r>
          </a:p>
        </p:txBody>
      </p:sp>
      <p:sp>
        <p:nvSpPr>
          <p:cNvPr id="6" name="Rectangle 5">
            <a:extLst>
              <a:ext uri="{FF2B5EF4-FFF2-40B4-BE49-F238E27FC236}">
                <a16:creationId xmlns:a16="http://schemas.microsoft.com/office/drawing/2014/main" id="{3C93D292-957E-45AF-9E70-69022A4F3DB9}"/>
              </a:ext>
            </a:extLst>
          </p:cNvPr>
          <p:cNvSpPr/>
          <p:nvPr/>
        </p:nvSpPr>
        <p:spPr>
          <a:xfrm>
            <a:off x="3605884" y="4166304"/>
            <a:ext cx="1224136" cy="79208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AppBody</a:t>
            </a:r>
          </a:p>
        </p:txBody>
      </p:sp>
      <p:sp>
        <p:nvSpPr>
          <p:cNvPr id="7" name="Rectangle 6">
            <a:extLst>
              <a:ext uri="{FF2B5EF4-FFF2-40B4-BE49-F238E27FC236}">
                <a16:creationId xmlns:a16="http://schemas.microsoft.com/office/drawing/2014/main" id="{B4361557-3843-4FC4-A4C3-DA2F5F2ED049}"/>
              </a:ext>
            </a:extLst>
          </p:cNvPr>
          <p:cNvSpPr/>
          <p:nvPr/>
        </p:nvSpPr>
        <p:spPr>
          <a:xfrm>
            <a:off x="5808120" y="4166304"/>
            <a:ext cx="1224136" cy="79208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AppFooter</a:t>
            </a:r>
          </a:p>
        </p:txBody>
      </p:sp>
      <p:sp>
        <p:nvSpPr>
          <p:cNvPr id="8" name="Rectangle 7">
            <a:extLst>
              <a:ext uri="{FF2B5EF4-FFF2-40B4-BE49-F238E27FC236}">
                <a16:creationId xmlns:a16="http://schemas.microsoft.com/office/drawing/2014/main" id="{E3C20203-E494-44BB-8B40-49E9566B78DA}"/>
              </a:ext>
            </a:extLst>
          </p:cNvPr>
          <p:cNvSpPr/>
          <p:nvPr/>
        </p:nvSpPr>
        <p:spPr>
          <a:xfrm>
            <a:off x="3425864" y="6146998"/>
            <a:ext cx="1584176" cy="58200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AppCounter</a:t>
            </a:r>
          </a:p>
        </p:txBody>
      </p:sp>
      <p:sp>
        <p:nvSpPr>
          <p:cNvPr id="9" name="Rectangle 8">
            <a:extLst>
              <a:ext uri="{FF2B5EF4-FFF2-40B4-BE49-F238E27FC236}">
                <a16:creationId xmlns:a16="http://schemas.microsoft.com/office/drawing/2014/main" id="{A4A9D651-EE21-43B7-B235-8BA249D43A60}"/>
              </a:ext>
            </a:extLst>
          </p:cNvPr>
          <p:cNvSpPr/>
          <p:nvPr/>
        </p:nvSpPr>
        <p:spPr>
          <a:xfrm>
            <a:off x="3636563" y="2151526"/>
            <a:ext cx="1224136" cy="51953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SafeArea</a:t>
            </a:r>
          </a:p>
        </p:txBody>
      </p:sp>
      <p:sp>
        <p:nvSpPr>
          <p:cNvPr id="10" name="Rectangle 9">
            <a:extLst>
              <a:ext uri="{FF2B5EF4-FFF2-40B4-BE49-F238E27FC236}">
                <a16:creationId xmlns:a16="http://schemas.microsoft.com/office/drawing/2014/main" id="{B61825F8-9981-480C-A4C7-0B75EC308584}"/>
              </a:ext>
            </a:extLst>
          </p:cNvPr>
          <p:cNvSpPr/>
          <p:nvPr/>
        </p:nvSpPr>
        <p:spPr>
          <a:xfrm>
            <a:off x="3631607" y="3064766"/>
            <a:ext cx="1224136" cy="51953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ScrollView</a:t>
            </a:r>
          </a:p>
        </p:txBody>
      </p:sp>
      <p:sp>
        <p:nvSpPr>
          <p:cNvPr id="11" name="Rectangle 10">
            <a:extLst>
              <a:ext uri="{FF2B5EF4-FFF2-40B4-BE49-F238E27FC236}">
                <a16:creationId xmlns:a16="http://schemas.microsoft.com/office/drawing/2014/main" id="{E74AAF89-D701-4BF7-9C86-2FD6AD85A0C3}"/>
              </a:ext>
            </a:extLst>
          </p:cNvPr>
          <p:cNvSpPr/>
          <p:nvPr/>
        </p:nvSpPr>
        <p:spPr>
          <a:xfrm>
            <a:off x="1331640" y="5351153"/>
            <a:ext cx="1224136" cy="51953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View</a:t>
            </a:r>
          </a:p>
        </p:txBody>
      </p:sp>
      <p:sp>
        <p:nvSpPr>
          <p:cNvPr id="12" name="Rectangle 11">
            <a:extLst>
              <a:ext uri="{FF2B5EF4-FFF2-40B4-BE49-F238E27FC236}">
                <a16:creationId xmlns:a16="http://schemas.microsoft.com/office/drawing/2014/main" id="{A61F0F22-EAAF-469B-BD86-16CD1F33AD7C}"/>
              </a:ext>
            </a:extLst>
          </p:cNvPr>
          <p:cNvSpPr/>
          <p:nvPr/>
        </p:nvSpPr>
        <p:spPr>
          <a:xfrm>
            <a:off x="3605884" y="5292226"/>
            <a:ext cx="1224136" cy="51953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View</a:t>
            </a:r>
          </a:p>
        </p:txBody>
      </p:sp>
      <p:sp>
        <p:nvSpPr>
          <p:cNvPr id="13" name="Rectangle 12">
            <a:extLst>
              <a:ext uri="{FF2B5EF4-FFF2-40B4-BE49-F238E27FC236}">
                <a16:creationId xmlns:a16="http://schemas.microsoft.com/office/drawing/2014/main" id="{65F09B05-1AD0-4E38-9983-46EFB07FF031}"/>
              </a:ext>
            </a:extLst>
          </p:cNvPr>
          <p:cNvSpPr/>
          <p:nvPr/>
        </p:nvSpPr>
        <p:spPr>
          <a:xfrm>
            <a:off x="5800887" y="5345641"/>
            <a:ext cx="1224136" cy="51953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View</a:t>
            </a:r>
          </a:p>
        </p:txBody>
      </p:sp>
      <p:sp>
        <p:nvSpPr>
          <p:cNvPr id="15" name="Rectangle 14">
            <a:extLst>
              <a:ext uri="{FF2B5EF4-FFF2-40B4-BE49-F238E27FC236}">
                <a16:creationId xmlns:a16="http://schemas.microsoft.com/office/drawing/2014/main" id="{9D1B98C6-2253-463A-B657-27FAB602D8DE}"/>
              </a:ext>
            </a:extLst>
          </p:cNvPr>
          <p:cNvSpPr/>
          <p:nvPr/>
        </p:nvSpPr>
        <p:spPr>
          <a:xfrm>
            <a:off x="1331640" y="6214504"/>
            <a:ext cx="1224136" cy="51953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Text</a:t>
            </a:r>
          </a:p>
        </p:txBody>
      </p:sp>
      <p:sp>
        <p:nvSpPr>
          <p:cNvPr id="16" name="Rectangle 15">
            <a:extLst>
              <a:ext uri="{FF2B5EF4-FFF2-40B4-BE49-F238E27FC236}">
                <a16:creationId xmlns:a16="http://schemas.microsoft.com/office/drawing/2014/main" id="{33AF1A50-6F0D-45F9-9C6D-1FF16E4A030C}"/>
              </a:ext>
            </a:extLst>
          </p:cNvPr>
          <p:cNvSpPr/>
          <p:nvPr/>
        </p:nvSpPr>
        <p:spPr>
          <a:xfrm>
            <a:off x="5808120" y="6221839"/>
            <a:ext cx="1224136" cy="51953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Text</a:t>
            </a:r>
          </a:p>
        </p:txBody>
      </p:sp>
      <p:cxnSp>
        <p:nvCxnSpPr>
          <p:cNvPr id="18" name="Straight Arrow Connector 17">
            <a:extLst>
              <a:ext uri="{FF2B5EF4-FFF2-40B4-BE49-F238E27FC236}">
                <a16:creationId xmlns:a16="http://schemas.microsoft.com/office/drawing/2014/main" id="{CEFA4FD4-6996-4C22-BF0E-74CF4CE1C26E}"/>
              </a:ext>
            </a:extLst>
          </p:cNvPr>
          <p:cNvCxnSpPr>
            <a:cxnSpLocks/>
            <a:stCxn id="4" idx="2"/>
            <a:endCxn id="9" idx="0"/>
          </p:cNvCxnSpPr>
          <p:nvPr/>
        </p:nvCxnSpPr>
        <p:spPr>
          <a:xfrm>
            <a:off x="4243675" y="1772312"/>
            <a:ext cx="4956" cy="379214"/>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7D8758-97C3-43B3-80A6-36E226654FAD}"/>
              </a:ext>
            </a:extLst>
          </p:cNvPr>
          <p:cNvCxnSpPr>
            <a:stCxn id="9" idx="2"/>
            <a:endCxn id="10" idx="0"/>
          </p:cNvCxnSpPr>
          <p:nvPr/>
        </p:nvCxnSpPr>
        <p:spPr>
          <a:xfrm flipH="1">
            <a:off x="4243675" y="2671056"/>
            <a:ext cx="4956" cy="39371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220BDAC-61B7-4748-97BC-F929B500DA83}"/>
              </a:ext>
            </a:extLst>
          </p:cNvPr>
          <p:cNvCxnSpPr>
            <a:stCxn id="10" idx="2"/>
            <a:endCxn id="5" idx="0"/>
          </p:cNvCxnSpPr>
          <p:nvPr/>
        </p:nvCxnSpPr>
        <p:spPr>
          <a:xfrm flipH="1">
            <a:off x="1943708" y="3584296"/>
            <a:ext cx="2299967" cy="564784"/>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4BBC815-8526-4EB3-BAB5-9253E4DEF5DF}"/>
              </a:ext>
            </a:extLst>
          </p:cNvPr>
          <p:cNvCxnSpPr>
            <a:cxnSpLocks/>
            <a:stCxn id="10" idx="2"/>
            <a:endCxn id="6" idx="0"/>
          </p:cNvCxnSpPr>
          <p:nvPr/>
        </p:nvCxnSpPr>
        <p:spPr>
          <a:xfrm flipH="1">
            <a:off x="4217952" y="3584296"/>
            <a:ext cx="25723" cy="582008"/>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AD27C2-F587-4259-BD5D-AB730F412633}"/>
              </a:ext>
            </a:extLst>
          </p:cNvPr>
          <p:cNvCxnSpPr>
            <a:stCxn id="10" idx="2"/>
            <a:endCxn id="7" idx="0"/>
          </p:cNvCxnSpPr>
          <p:nvPr/>
        </p:nvCxnSpPr>
        <p:spPr>
          <a:xfrm>
            <a:off x="4243675" y="3584296"/>
            <a:ext cx="2176513" cy="582008"/>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2F8492-56B7-4AC6-9DD1-4183BBFB4F68}"/>
              </a:ext>
            </a:extLst>
          </p:cNvPr>
          <p:cNvCxnSpPr>
            <a:stCxn id="5" idx="2"/>
            <a:endCxn id="11" idx="0"/>
          </p:cNvCxnSpPr>
          <p:nvPr/>
        </p:nvCxnSpPr>
        <p:spPr>
          <a:xfrm>
            <a:off x="1943708" y="4941168"/>
            <a:ext cx="0" cy="409985"/>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8EC749-2A7E-4CE0-9FB6-1BC5C034A1B3}"/>
              </a:ext>
            </a:extLst>
          </p:cNvPr>
          <p:cNvCxnSpPr>
            <a:stCxn id="6" idx="2"/>
            <a:endCxn id="12" idx="0"/>
          </p:cNvCxnSpPr>
          <p:nvPr/>
        </p:nvCxnSpPr>
        <p:spPr>
          <a:xfrm>
            <a:off x="4217952" y="4958392"/>
            <a:ext cx="0" cy="333834"/>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2B787E6-5F2F-4FA3-A332-1E72F058C354}"/>
              </a:ext>
            </a:extLst>
          </p:cNvPr>
          <p:cNvCxnSpPr>
            <a:stCxn id="7" idx="2"/>
            <a:endCxn id="13" idx="0"/>
          </p:cNvCxnSpPr>
          <p:nvPr/>
        </p:nvCxnSpPr>
        <p:spPr>
          <a:xfrm flipH="1">
            <a:off x="6412955" y="4958392"/>
            <a:ext cx="7233" cy="387249"/>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24F93-CAE9-42F9-A958-F67F54A2F690}"/>
              </a:ext>
            </a:extLst>
          </p:cNvPr>
          <p:cNvCxnSpPr>
            <a:stCxn id="13" idx="2"/>
            <a:endCxn id="16" idx="0"/>
          </p:cNvCxnSpPr>
          <p:nvPr/>
        </p:nvCxnSpPr>
        <p:spPr>
          <a:xfrm>
            <a:off x="6412955" y="5865171"/>
            <a:ext cx="7233" cy="356668"/>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7DCA7A3-320E-49B5-BC57-03C3804AF356}"/>
              </a:ext>
            </a:extLst>
          </p:cNvPr>
          <p:cNvCxnSpPr>
            <a:cxnSpLocks/>
            <a:stCxn id="12" idx="2"/>
            <a:endCxn id="8" idx="0"/>
          </p:cNvCxnSpPr>
          <p:nvPr/>
        </p:nvCxnSpPr>
        <p:spPr>
          <a:xfrm>
            <a:off x="4217952" y="5811756"/>
            <a:ext cx="0" cy="335242"/>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8931759-F3CE-4C8A-BC73-0322846AC09E}"/>
              </a:ext>
            </a:extLst>
          </p:cNvPr>
          <p:cNvCxnSpPr>
            <a:stCxn id="11" idx="2"/>
            <a:endCxn id="15" idx="0"/>
          </p:cNvCxnSpPr>
          <p:nvPr/>
        </p:nvCxnSpPr>
        <p:spPr>
          <a:xfrm>
            <a:off x="1943708" y="5870683"/>
            <a:ext cx="0" cy="343821"/>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08E641A6-BFE7-45E5-84B5-0DF7768E6846}"/>
              </a:ext>
            </a:extLst>
          </p:cNvPr>
          <p:cNvSpPr/>
          <p:nvPr/>
        </p:nvSpPr>
        <p:spPr>
          <a:xfrm>
            <a:off x="6588224" y="2012676"/>
            <a:ext cx="1800200" cy="51953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core component</a:t>
            </a:r>
          </a:p>
        </p:txBody>
      </p:sp>
      <p:sp>
        <p:nvSpPr>
          <p:cNvPr id="56" name="Rectangle 55">
            <a:extLst>
              <a:ext uri="{FF2B5EF4-FFF2-40B4-BE49-F238E27FC236}">
                <a16:creationId xmlns:a16="http://schemas.microsoft.com/office/drawing/2014/main" id="{717A156D-B246-4620-9D40-802F91C3C12B}"/>
              </a:ext>
            </a:extLst>
          </p:cNvPr>
          <p:cNvSpPr/>
          <p:nvPr/>
        </p:nvSpPr>
        <p:spPr>
          <a:xfrm>
            <a:off x="6588224" y="2780928"/>
            <a:ext cx="1822648" cy="44110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app component</a:t>
            </a:r>
          </a:p>
        </p:txBody>
      </p:sp>
    </p:spTree>
    <p:extLst>
      <p:ext uri="{BB962C8B-B14F-4D97-AF65-F5344CB8AC3E}">
        <p14:creationId xmlns:p14="http://schemas.microsoft.com/office/powerpoint/2010/main" val="18637660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F0D8B-73F1-4582-A3A5-7A56F0591727}"/>
              </a:ext>
            </a:extLst>
          </p:cNvPr>
          <p:cNvSpPr>
            <a:spLocks noGrp="1"/>
          </p:cNvSpPr>
          <p:nvPr>
            <p:ph type="title"/>
          </p:nvPr>
        </p:nvSpPr>
        <p:spPr/>
        <p:txBody>
          <a:bodyPr/>
          <a:lstStyle/>
          <a:p>
            <a:r>
              <a:rPr lang="fr-FR" dirty="0"/>
              <a:t>Composant</a:t>
            </a:r>
          </a:p>
        </p:txBody>
      </p:sp>
      <p:sp>
        <p:nvSpPr>
          <p:cNvPr id="20" name="Slide Number Placeholder 19">
            <a:extLst>
              <a:ext uri="{FF2B5EF4-FFF2-40B4-BE49-F238E27FC236}">
                <a16:creationId xmlns:a16="http://schemas.microsoft.com/office/drawing/2014/main" id="{BFA3BEFD-FA78-4896-9A71-B21DA4372D09}"/>
              </a:ext>
            </a:extLst>
          </p:cNvPr>
          <p:cNvSpPr>
            <a:spLocks noGrp="1"/>
          </p:cNvSpPr>
          <p:nvPr>
            <p:ph type="sldNum" sz="quarter" idx="12"/>
          </p:nvPr>
        </p:nvSpPr>
        <p:spPr/>
        <p:txBody>
          <a:bodyPr/>
          <a:lstStyle/>
          <a:p>
            <a:fld id="{58C6F86D-B248-40EE-9D98-C59256F51133}" type="slidenum">
              <a:rPr lang="fr-FR" smtClean="0"/>
              <a:t>65</a:t>
            </a:fld>
            <a:endParaRPr lang="fr-FR" dirty="0"/>
          </a:p>
        </p:txBody>
      </p:sp>
      <p:sp>
        <p:nvSpPr>
          <p:cNvPr id="4" name="Rectangle 3">
            <a:extLst>
              <a:ext uri="{FF2B5EF4-FFF2-40B4-BE49-F238E27FC236}">
                <a16:creationId xmlns:a16="http://schemas.microsoft.com/office/drawing/2014/main" id="{577994B3-C5C8-4832-8B20-85E26858E389}"/>
              </a:ext>
            </a:extLst>
          </p:cNvPr>
          <p:cNvSpPr/>
          <p:nvPr/>
        </p:nvSpPr>
        <p:spPr>
          <a:xfrm>
            <a:off x="3491880" y="2924944"/>
            <a:ext cx="2232248" cy="100811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composant</a:t>
            </a:r>
          </a:p>
        </p:txBody>
      </p:sp>
      <p:sp>
        <p:nvSpPr>
          <p:cNvPr id="5" name="Rectangle 4">
            <a:extLst>
              <a:ext uri="{FF2B5EF4-FFF2-40B4-BE49-F238E27FC236}">
                <a16:creationId xmlns:a16="http://schemas.microsoft.com/office/drawing/2014/main" id="{769EAD80-40BF-455D-884E-38667623F47B}"/>
              </a:ext>
            </a:extLst>
          </p:cNvPr>
          <p:cNvSpPr/>
          <p:nvPr/>
        </p:nvSpPr>
        <p:spPr>
          <a:xfrm>
            <a:off x="1475656" y="4814968"/>
            <a:ext cx="2520280" cy="100325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aspect visuel : le JSX</a:t>
            </a:r>
          </a:p>
        </p:txBody>
      </p:sp>
      <p:sp>
        <p:nvSpPr>
          <p:cNvPr id="6" name="Rectangle 5">
            <a:extLst>
              <a:ext uri="{FF2B5EF4-FFF2-40B4-BE49-F238E27FC236}">
                <a16:creationId xmlns:a16="http://schemas.microsoft.com/office/drawing/2014/main" id="{EB549AFA-3A22-4BF1-A550-A7057363D099}"/>
              </a:ext>
            </a:extLst>
          </p:cNvPr>
          <p:cNvSpPr/>
          <p:nvPr/>
        </p:nvSpPr>
        <p:spPr>
          <a:xfrm>
            <a:off x="5076056" y="4814968"/>
            <a:ext cx="2520280" cy="100325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aspect intelligent : l’état et les fonctions de cycle de vie et d’actions</a:t>
            </a:r>
          </a:p>
        </p:txBody>
      </p:sp>
      <p:sp>
        <p:nvSpPr>
          <p:cNvPr id="7" name="Rectangle 6">
            <a:extLst>
              <a:ext uri="{FF2B5EF4-FFF2-40B4-BE49-F238E27FC236}">
                <a16:creationId xmlns:a16="http://schemas.microsoft.com/office/drawing/2014/main" id="{CD7496C0-7819-422E-97E7-6F1F50F4D5D4}"/>
              </a:ext>
            </a:extLst>
          </p:cNvPr>
          <p:cNvSpPr/>
          <p:nvPr/>
        </p:nvSpPr>
        <p:spPr>
          <a:xfrm>
            <a:off x="3347864" y="1561654"/>
            <a:ext cx="2520280" cy="63829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Les props</a:t>
            </a:r>
          </a:p>
        </p:txBody>
      </p:sp>
      <p:cxnSp>
        <p:nvCxnSpPr>
          <p:cNvPr id="9" name="Straight Arrow Connector 8">
            <a:extLst>
              <a:ext uri="{FF2B5EF4-FFF2-40B4-BE49-F238E27FC236}">
                <a16:creationId xmlns:a16="http://schemas.microsoft.com/office/drawing/2014/main" id="{7E995803-4382-4A57-BDD8-D5DBD7F65733}"/>
              </a:ext>
            </a:extLst>
          </p:cNvPr>
          <p:cNvCxnSpPr>
            <a:stCxn id="7" idx="2"/>
            <a:endCxn id="4" idx="0"/>
          </p:cNvCxnSpPr>
          <p:nvPr/>
        </p:nvCxnSpPr>
        <p:spPr>
          <a:xfrm>
            <a:off x="4608004" y="2199947"/>
            <a:ext cx="0" cy="724997"/>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855C81-E4B8-4993-BE33-D336F5619895}"/>
              </a:ext>
            </a:extLst>
          </p:cNvPr>
          <p:cNvCxnSpPr>
            <a:stCxn id="4" idx="2"/>
            <a:endCxn id="5" idx="0"/>
          </p:cNvCxnSpPr>
          <p:nvPr/>
        </p:nvCxnSpPr>
        <p:spPr>
          <a:xfrm flipH="1">
            <a:off x="2735796" y="3933056"/>
            <a:ext cx="1872208" cy="881912"/>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8610DA8-1045-41A9-87BB-58BDFA81F161}"/>
              </a:ext>
            </a:extLst>
          </p:cNvPr>
          <p:cNvCxnSpPr>
            <a:stCxn id="5" idx="3"/>
            <a:endCxn id="6" idx="1"/>
          </p:cNvCxnSpPr>
          <p:nvPr/>
        </p:nvCxnSpPr>
        <p:spPr>
          <a:xfrm>
            <a:off x="3995936" y="5316593"/>
            <a:ext cx="1080120"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B620CE-D70F-41D3-B2DC-F4623EB174C2}"/>
              </a:ext>
            </a:extLst>
          </p:cNvPr>
          <p:cNvCxnSpPr>
            <a:stCxn id="6" idx="0"/>
            <a:endCxn id="4" idx="2"/>
          </p:cNvCxnSpPr>
          <p:nvPr/>
        </p:nvCxnSpPr>
        <p:spPr>
          <a:xfrm flipH="1" flipV="1">
            <a:off x="4608004" y="3933056"/>
            <a:ext cx="1728192" cy="881912"/>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9A6A7ED-D9BD-45E2-AFA8-0BB3642B2C88}"/>
              </a:ext>
            </a:extLst>
          </p:cNvPr>
          <p:cNvCxnSpPr/>
          <p:nvPr/>
        </p:nvCxnSpPr>
        <p:spPr>
          <a:xfrm flipV="1">
            <a:off x="5004048" y="2199947"/>
            <a:ext cx="0" cy="724997"/>
          </a:xfrm>
          <a:prstGeom prst="straightConnector1">
            <a:avLst/>
          </a:prstGeom>
          <a:ln w="762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2727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64221-05E4-405A-883F-FC8157006BD1}"/>
              </a:ext>
            </a:extLst>
          </p:cNvPr>
          <p:cNvSpPr>
            <a:spLocks noGrp="1"/>
          </p:cNvSpPr>
          <p:nvPr>
            <p:ph type="title"/>
          </p:nvPr>
        </p:nvSpPr>
        <p:spPr/>
        <p:txBody>
          <a:bodyPr>
            <a:normAutofit/>
          </a:bodyPr>
          <a:lstStyle/>
          <a:p>
            <a:r>
              <a:rPr lang="fr-FR" dirty="0"/>
              <a:t>Le pattern Flux, une alternative au MVC.</a:t>
            </a:r>
          </a:p>
        </p:txBody>
      </p:sp>
      <p:sp>
        <p:nvSpPr>
          <p:cNvPr id="3" name="Content Placeholder 2">
            <a:extLst>
              <a:ext uri="{FF2B5EF4-FFF2-40B4-BE49-F238E27FC236}">
                <a16:creationId xmlns:a16="http://schemas.microsoft.com/office/drawing/2014/main" id="{30565366-8C70-4F75-98AA-EC08873E012B}"/>
              </a:ext>
            </a:extLst>
          </p:cNvPr>
          <p:cNvSpPr>
            <a:spLocks noGrp="1"/>
          </p:cNvSpPr>
          <p:nvPr>
            <p:ph idx="1"/>
          </p:nvPr>
        </p:nvSpPr>
        <p:spPr>
          <a:xfrm>
            <a:off x="457200" y="1600201"/>
            <a:ext cx="4906888" cy="1900808"/>
          </a:xfrm>
        </p:spPr>
        <p:txBody>
          <a:bodyPr>
            <a:normAutofit fontScale="85000" lnSpcReduction="20000"/>
          </a:bodyPr>
          <a:lstStyle/>
          <a:p>
            <a:r>
              <a:rPr lang="fr-FR" dirty="0"/>
              <a:t>Principe : les flux sont tous monodirectionnels</a:t>
            </a:r>
          </a:p>
          <a:p>
            <a:r>
              <a:rPr lang="fr-FR" dirty="0"/>
              <a:t>L’arbre de composants peut générer des actions, qui vont modifier un état, puis cet état peut être observé par l’arbre de composants.</a:t>
            </a:r>
          </a:p>
        </p:txBody>
      </p:sp>
      <p:sp>
        <p:nvSpPr>
          <p:cNvPr id="37" name="Slide Number Placeholder 36">
            <a:extLst>
              <a:ext uri="{FF2B5EF4-FFF2-40B4-BE49-F238E27FC236}">
                <a16:creationId xmlns:a16="http://schemas.microsoft.com/office/drawing/2014/main" id="{E9076057-8484-474F-A66C-526362B2D6C5}"/>
              </a:ext>
            </a:extLst>
          </p:cNvPr>
          <p:cNvSpPr>
            <a:spLocks noGrp="1"/>
          </p:cNvSpPr>
          <p:nvPr>
            <p:ph type="sldNum" sz="quarter" idx="12"/>
          </p:nvPr>
        </p:nvSpPr>
        <p:spPr/>
        <p:txBody>
          <a:bodyPr/>
          <a:lstStyle/>
          <a:p>
            <a:fld id="{58C6F86D-B248-40EE-9D98-C59256F51133}" type="slidenum">
              <a:rPr lang="fr-FR" smtClean="0"/>
              <a:t>66</a:t>
            </a:fld>
            <a:endParaRPr lang="fr-FR" dirty="0"/>
          </a:p>
        </p:txBody>
      </p:sp>
      <p:sp>
        <p:nvSpPr>
          <p:cNvPr id="4" name="Rectangle 3">
            <a:extLst>
              <a:ext uri="{FF2B5EF4-FFF2-40B4-BE49-F238E27FC236}">
                <a16:creationId xmlns:a16="http://schemas.microsoft.com/office/drawing/2014/main" id="{E65E8A06-D0BA-42CF-B2C4-65AB113788C3}"/>
              </a:ext>
            </a:extLst>
          </p:cNvPr>
          <p:cNvSpPr/>
          <p:nvPr/>
        </p:nvSpPr>
        <p:spPr>
          <a:xfrm>
            <a:off x="7744635" y="4653136"/>
            <a:ext cx="576064" cy="36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5" name="Rectangle 4">
            <a:extLst>
              <a:ext uri="{FF2B5EF4-FFF2-40B4-BE49-F238E27FC236}">
                <a16:creationId xmlns:a16="http://schemas.microsoft.com/office/drawing/2014/main" id="{817FF698-8749-48EA-8AD3-E1EFE611E3BA}"/>
              </a:ext>
            </a:extLst>
          </p:cNvPr>
          <p:cNvSpPr/>
          <p:nvPr/>
        </p:nvSpPr>
        <p:spPr>
          <a:xfrm>
            <a:off x="7309119" y="5301208"/>
            <a:ext cx="576064" cy="36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6" name="Rectangle 5">
            <a:extLst>
              <a:ext uri="{FF2B5EF4-FFF2-40B4-BE49-F238E27FC236}">
                <a16:creationId xmlns:a16="http://schemas.microsoft.com/office/drawing/2014/main" id="{18C653C9-E1CB-4E38-8E04-84420A24D2EE}"/>
              </a:ext>
            </a:extLst>
          </p:cNvPr>
          <p:cNvSpPr/>
          <p:nvPr/>
        </p:nvSpPr>
        <p:spPr>
          <a:xfrm>
            <a:off x="8320699" y="5301208"/>
            <a:ext cx="576064" cy="36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7" name="Rectangle 6">
            <a:extLst>
              <a:ext uri="{FF2B5EF4-FFF2-40B4-BE49-F238E27FC236}">
                <a16:creationId xmlns:a16="http://schemas.microsoft.com/office/drawing/2014/main" id="{F1EA42F3-D32F-4E6A-961E-8AD460A3677D}"/>
              </a:ext>
            </a:extLst>
          </p:cNvPr>
          <p:cNvSpPr/>
          <p:nvPr/>
        </p:nvSpPr>
        <p:spPr>
          <a:xfrm>
            <a:off x="6880539" y="6021288"/>
            <a:ext cx="576064" cy="36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8" name="Rectangle 7">
            <a:extLst>
              <a:ext uri="{FF2B5EF4-FFF2-40B4-BE49-F238E27FC236}">
                <a16:creationId xmlns:a16="http://schemas.microsoft.com/office/drawing/2014/main" id="{CC4A5BD9-C0BE-429E-8682-76FDA2344126}"/>
              </a:ext>
            </a:extLst>
          </p:cNvPr>
          <p:cNvSpPr/>
          <p:nvPr/>
        </p:nvSpPr>
        <p:spPr>
          <a:xfrm>
            <a:off x="7814909" y="6021288"/>
            <a:ext cx="576064" cy="3600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cxnSp>
        <p:nvCxnSpPr>
          <p:cNvPr id="10" name="Straight Arrow Connector 9">
            <a:extLst>
              <a:ext uri="{FF2B5EF4-FFF2-40B4-BE49-F238E27FC236}">
                <a16:creationId xmlns:a16="http://schemas.microsoft.com/office/drawing/2014/main" id="{8ED6AE50-BD4D-471F-9178-7ACCC01F048C}"/>
              </a:ext>
            </a:extLst>
          </p:cNvPr>
          <p:cNvCxnSpPr>
            <a:stCxn id="4" idx="2"/>
            <a:endCxn id="5" idx="0"/>
          </p:cNvCxnSpPr>
          <p:nvPr/>
        </p:nvCxnSpPr>
        <p:spPr>
          <a:xfrm flipH="1">
            <a:off x="7597151" y="5013176"/>
            <a:ext cx="435516" cy="288032"/>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3C68B7E-8BA9-4AC7-8295-E5924A8FA9D5}"/>
              </a:ext>
            </a:extLst>
          </p:cNvPr>
          <p:cNvCxnSpPr>
            <a:stCxn id="4" idx="2"/>
            <a:endCxn id="6" idx="0"/>
          </p:cNvCxnSpPr>
          <p:nvPr/>
        </p:nvCxnSpPr>
        <p:spPr>
          <a:xfrm>
            <a:off x="8032667" y="5013176"/>
            <a:ext cx="576064" cy="288032"/>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909015B-847B-495B-B689-996191F3F0C7}"/>
              </a:ext>
            </a:extLst>
          </p:cNvPr>
          <p:cNvCxnSpPr>
            <a:stCxn id="5" idx="2"/>
            <a:endCxn id="7" idx="0"/>
          </p:cNvCxnSpPr>
          <p:nvPr/>
        </p:nvCxnSpPr>
        <p:spPr>
          <a:xfrm flipH="1">
            <a:off x="7168571" y="5661248"/>
            <a:ext cx="428580" cy="36004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AD4915-6E26-430F-8272-7F084080616C}"/>
              </a:ext>
            </a:extLst>
          </p:cNvPr>
          <p:cNvCxnSpPr>
            <a:stCxn id="5" idx="2"/>
            <a:endCxn id="8" idx="0"/>
          </p:cNvCxnSpPr>
          <p:nvPr/>
        </p:nvCxnSpPr>
        <p:spPr>
          <a:xfrm>
            <a:off x="7597151" y="5661248"/>
            <a:ext cx="505790" cy="36004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50746B4-22C2-484B-926A-0FA6DC1BDEA2}"/>
              </a:ext>
            </a:extLst>
          </p:cNvPr>
          <p:cNvCxnSpPr>
            <a:stCxn id="7" idx="1"/>
          </p:cNvCxnSpPr>
          <p:nvPr/>
        </p:nvCxnSpPr>
        <p:spPr>
          <a:xfrm flipH="1">
            <a:off x="5872427" y="6201308"/>
            <a:ext cx="1008112" cy="252028"/>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81D2AFF-6117-4629-9808-FEE40C59B1C0}"/>
              </a:ext>
            </a:extLst>
          </p:cNvPr>
          <p:cNvCxnSpPr>
            <a:stCxn id="5" idx="1"/>
          </p:cNvCxnSpPr>
          <p:nvPr/>
        </p:nvCxnSpPr>
        <p:spPr>
          <a:xfrm flipH="1">
            <a:off x="6304475" y="5481228"/>
            <a:ext cx="1004644" cy="234026"/>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EA0321F-4AE4-43BC-AA41-ABA0DCE2538D}"/>
              </a:ext>
            </a:extLst>
          </p:cNvPr>
          <p:cNvSpPr txBox="1"/>
          <p:nvPr/>
        </p:nvSpPr>
        <p:spPr>
          <a:xfrm>
            <a:off x="5220072" y="5797782"/>
            <a:ext cx="856325" cy="369332"/>
          </a:xfrm>
          <a:prstGeom prst="rect">
            <a:avLst/>
          </a:prstGeom>
          <a:noFill/>
        </p:spPr>
        <p:txBody>
          <a:bodyPr wrap="none" rtlCol="0">
            <a:spAutoFit/>
          </a:bodyPr>
          <a:lstStyle/>
          <a:p>
            <a:r>
              <a:rPr lang="fr-FR" dirty="0"/>
              <a:t>actions</a:t>
            </a:r>
          </a:p>
        </p:txBody>
      </p:sp>
      <p:sp>
        <p:nvSpPr>
          <p:cNvPr id="25" name="Rectangle 24">
            <a:extLst>
              <a:ext uri="{FF2B5EF4-FFF2-40B4-BE49-F238E27FC236}">
                <a16:creationId xmlns:a16="http://schemas.microsoft.com/office/drawing/2014/main" id="{7269277B-6A88-47BC-9CF0-2AA69379341B}"/>
              </a:ext>
            </a:extLst>
          </p:cNvPr>
          <p:cNvSpPr/>
          <p:nvPr/>
        </p:nvSpPr>
        <p:spPr>
          <a:xfrm>
            <a:off x="3203848" y="4437112"/>
            <a:ext cx="1728192" cy="144016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26" name="TextBox 25">
            <a:extLst>
              <a:ext uri="{FF2B5EF4-FFF2-40B4-BE49-F238E27FC236}">
                <a16:creationId xmlns:a16="http://schemas.microsoft.com/office/drawing/2014/main" id="{D3EB9C66-FE87-4A4D-A021-410F8EE9A0C0}"/>
              </a:ext>
            </a:extLst>
          </p:cNvPr>
          <p:cNvSpPr txBox="1"/>
          <p:nvPr/>
        </p:nvSpPr>
        <p:spPr>
          <a:xfrm>
            <a:off x="3275856" y="3933056"/>
            <a:ext cx="2278252" cy="369332"/>
          </a:xfrm>
          <a:prstGeom prst="rect">
            <a:avLst/>
          </a:prstGeom>
          <a:noFill/>
        </p:spPr>
        <p:txBody>
          <a:bodyPr wrap="none" rtlCol="0">
            <a:spAutoFit/>
          </a:bodyPr>
          <a:lstStyle/>
          <a:p>
            <a:r>
              <a:rPr lang="fr-FR" dirty="0"/>
              <a:t>Store : maintient l’état</a:t>
            </a:r>
          </a:p>
        </p:txBody>
      </p:sp>
      <p:cxnSp>
        <p:nvCxnSpPr>
          <p:cNvPr id="28" name="Straight Arrow Connector 27">
            <a:extLst>
              <a:ext uri="{FF2B5EF4-FFF2-40B4-BE49-F238E27FC236}">
                <a16:creationId xmlns:a16="http://schemas.microsoft.com/office/drawing/2014/main" id="{26BA8114-E07D-425A-914F-0B2B7B9D34A5}"/>
              </a:ext>
            </a:extLst>
          </p:cNvPr>
          <p:cNvCxnSpPr/>
          <p:nvPr/>
        </p:nvCxnSpPr>
        <p:spPr>
          <a:xfrm flipH="1" flipV="1">
            <a:off x="4355976" y="5373216"/>
            <a:ext cx="1008112" cy="342038"/>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D3D59B5-F700-4B76-BDBB-554A57B3C403}"/>
              </a:ext>
            </a:extLst>
          </p:cNvPr>
          <p:cNvSpPr/>
          <p:nvPr/>
        </p:nvSpPr>
        <p:spPr>
          <a:xfrm>
            <a:off x="3415589" y="4725144"/>
            <a:ext cx="1012395" cy="64807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t>reducer</a:t>
            </a:r>
          </a:p>
        </p:txBody>
      </p:sp>
      <p:cxnSp>
        <p:nvCxnSpPr>
          <p:cNvPr id="31" name="Straight Arrow Connector 30">
            <a:extLst>
              <a:ext uri="{FF2B5EF4-FFF2-40B4-BE49-F238E27FC236}">
                <a16:creationId xmlns:a16="http://schemas.microsoft.com/office/drawing/2014/main" id="{15F6043D-63E4-4B20-A898-C2CC178E05C5}"/>
              </a:ext>
            </a:extLst>
          </p:cNvPr>
          <p:cNvCxnSpPr/>
          <p:nvPr/>
        </p:nvCxnSpPr>
        <p:spPr>
          <a:xfrm flipH="1" flipV="1">
            <a:off x="4139952" y="5481228"/>
            <a:ext cx="1296144" cy="90010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4750DB7-EF7F-4902-9B21-DC53C11DF0BF}"/>
              </a:ext>
            </a:extLst>
          </p:cNvPr>
          <p:cNvCxnSpPr/>
          <p:nvPr/>
        </p:nvCxnSpPr>
        <p:spPr>
          <a:xfrm>
            <a:off x="5004048" y="4581128"/>
            <a:ext cx="2520280" cy="216024"/>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88C14E2-9A30-4D4D-9E55-5A8CCFE2C71C}"/>
              </a:ext>
            </a:extLst>
          </p:cNvPr>
          <p:cNvCxnSpPr/>
          <p:nvPr/>
        </p:nvCxnSpPr>
        <p:spPr>
          <a:xfrm>
            <a:off x="5148064" y="4923166"/>
            <a:ext cx="2020507" cy="378042"/>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28E7089-B69B-478A-A9D4-12A5FDA5A683}"/>
              </a:ext>
            </a:extLst>
          </p:cNvPr>
          <p:cNvSpPr txBox="1"/>
          <p:nvPr/>
        </p:nvSpPr>
        <p:spPr>
          <a:xfrm>
            <a:off x="5577203" y="4685860"/>
            <a:ext cx="1297471" cy="369332"/>
          </a:xfrm>
          <a:prstGeom prst="rect">
            <a:avLst/>
          </a:prstGeom>
          <a:noFill/>
        </p:spPr>
        <p:txBody>
          <a:bodyPr wrap="none" rtlCol="0">
            <a:spAutoFit/>
          </a:bodyPr>
          <a:lstStyle/>
          <a:p>
            <a:r>
              <a:rPr lang="fr-FR" dirty="0"/>
              <a:t>observé par</a:t>
            </a:r>
          </a:p>
        </p:txBody>
      </p:sp>
    </p:spTree>
    <p:extLst>
      <p:ext uri="{BB962C8B-B14F-4D97-AF65-F5344CB8AC3E}">
        <p14:creationId xmlns:p14="http://schemas.microsoft.com/office/powerpoint/2010/main" val="26715159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30987-6029-4668-9FDE-ECA34EE52DAF}"/>
              </a:ext>
            </a:extLst>
          </p:cNvPr>
          <p:cNvSpPr>
            <a:spLocks noGrp="1"/>
          </p:cNvSpPr>
          <p:nvPr>
            <p:ph type="title"/>
          </p:nvPr>
        </p:nvSpPr>
        <p:spPr/>
        <p:txBody>
          <a:bodyPr>
            <a:normAutofit/>
          </a:bodyPr>
          <a:lstStyle/>
          <a:p>
            <a:r>
              <a:rPr lang="fr-FR" dirty="0"/>
              <a:t>L'arrivée de Redux : le store, le reducer, les actions.</a:t>
            </a:r>
          </a:p>
        </p:txBody>
      </p:sp>
      <p:sp>
        <p:nvSpPr>
          <p:cNvPr id="3" name="Content Placeholder 2">
            <a:extLst>
              <a:ext uri="{FF2B5EF4-FFF2-40B4-BE49-F238E27FC236}">
                <a16:creationId xmlns:a16="http://schemas.microsoft.com/office/drawing/2014/main" id="{FC7849F0-41A4-48BB-806D-6C72F985E6BB}"/>
              </a:ext>
            </a:extLst>
          </p:cNvPr>
          <p:cNvSpPr>
            <a:spLocks noGrp="1"/>
          </p:cNvSpPr>
          <p:nvPr>
            <p:ph idx="1"/>
          </p:nvPr>
        </p:nvSpPr>
        <p:spPr/>
        <p:txBody>
          <a:bodyPr/>
          <a:lstStyle/>
          <a:p>
            <a:r>
              <a:rPr lang="fr-FR" dirty="0">
                <a:hlinkClick r:id="rId2"/>
              </a:rPr>
              <a:t>https://redux.js.org/</a:t>
            </a:r>
            <a:endParaRPr lang="fr-FR" dirty="0"/>
          </a:p>
          <a:p>
            <a:r>
              <a:rPr lang="fr-FR" dirty="0"/>
              <a:t>Petite librairie de 2kb</a:t>
            </a:r>
          </a:p>
          <a:p>
            <a:r>
              <a:rPr lang="fr-FR" dirty="0"/>
              <a:t>Implémentation du pattern Flux.</a:t>
            </a:r>
          </a:p>
          <a:p>
            <a:r>
              <a:rPr lang="fr-FR" dirty="0"/>
              <a:t>Complètement indépendant de React, React-native, même si souvent associée dans la littérature</a:t>
            </a:r>
          </a:p>
        </p:txBody>
      </p:sp>
      <p:sp>
        <p:nvSpPr>
          <p:cNvPr id="4" name="Slide Number Placeholder 3">
            <a:extLst>
              <a:ext uri="{FF2B5EF4-FFF2-40B4-BE49-F238E27FC236}">
                <a16:creationId xmlns:a16="http://schemas.microsoft.com/office/drawing/2014/main" id="{91C0841D-A857-45EC-B429-6F6AD6AE30F9}"/>
              </a:ext>
            </a:extLst>
          </p:cNvPr>
          <p:cNvSpPr>
            <a:spLocks noGrp="1"/>
          </p:cNvSpPr>
          <p:nvPr>
            <p:ph type="sldNum" sz="quarter" idx="12"/>
          </p:nvPr>
        </p:nvSpPr>
        <p:spPr/>
        <p:txBody>
          <a:bodyPr/>
          <a:lstStyle/>
          <a:p>
            <a:fld id="{58C6F86D-B248-40EE-9D98-C59256F51133}" type="slidenum">
              <a:rPr lang="fr-FR" smtClean="0"/>
              <a:t>67</a:t>
            </a:fld>
            <a:endParaRPr lang="fr-FR" dirty="0"/>
          </a:p>
        </p:txBody>
      </p:sp>
    </p:spTree>
    <p:extLst>
      <p:ext uri="{BB962C8B-B14F-4D97-AF65-F5344CB8AC3E}">
        <p14:creationId xmlns:p14="http://schemas.microsoft.com/office/powerpoint/2010/main" val="36238976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A2DE9-E8DB-4273-A546-6AF58288DD55}"/>
              </a:ext>
            </a:extLst>
          </p:cNvPr>
          <p:cNvSpPr>
            <a:spLocks noGrp="1"/>
          </p:cNvSpPr>
          <p:nvPr>
            <p:ph type="title"/>
          </p:nvPr>
        </p:nvSpPr>
        <p:spPr/>
        <p:txBody>
          <a:bodyPr/>
          <a:lstStyle/>
          <a:p>
            <a:r>
              <a:rPr lang="fr-FR" dirty="0"/>
              <a:t>Mise en œuvre pratique de Redux</a:t>
            </a:r>
          </a:p>
        </p:txBody>
      </p:sp>
      <p:sp>
        <p:nvSpPr>
          <p:cNvPr id="3" name="Content Placeholder 2">
            <a:extLst>
              <a:ext uri="{FF2B5EF4-FFF2-40B4-BE49-F238E27FC236}">
                <a16:creationId xmlns:a16="http://schemas.microsoft.com/office/drawing/2014/main" id="{3F8A484A-3F68-448F-BE81-CE71CE2995D4}"/>
              </a:ext>
            </a:extLst>
          </p:cNvPr>
          <p:cNvSpPr>
            <a:spLocks noGrp="1"/>
          </p:cNvSpPr>
          <p:nvPr>
            <p:ph idx="1"/>
          </p:nvPr>
        </p:nvSpPr>
        <p:spPr/>
        <p:txBody>
          <a:bodyPr>
            <a:normAutofit/>
          </a:bodyPr>
          <a:lstStyle/>
          <a:p>
            <a:pPr marL="514350" indent="-514350">
              <a:buFont typeface="+mj-lt"/>
              <a:buAutoNum type="arabicPeriod"/>
            </a:pPr>
            <a:r>
              <a:rPr lang="fr-FR" dirty="0"/>
              <a:t>Définition d’un état initial</a:t>
            </a:r>
          </a:p>
          <a:p>
            <a:pPr marL="514350" indent="-514350">
              <a:buFont typeface="+mj-lt"/>
              <a:buAutoNum type="arabicPeriod"/>
            </a:pPr>
            <a:r>
              <a:rPr lang="fr-FR" dirty="0"/>
              <a:t>Définition d’un reducer global</a:t>
            </a:r>
          </a:p>
          <a:p>
            <a:pPr marL="514350" indent="-514350">
              <a:buFont typeface="+mj-lt"/>
              <a:buAutoNum type="arabicPeriod"/>
            </a:pPr>
            <a:r>
              <a:rPr lang="fr-FR" dirty="0"/>
              <a:t>Définition de la store</a:t>
            </a:r>
          </a:p>
          <a:p>
            <a:pPr marL="514350" indent="-514350">
              <a:buFont typeface="+mj-lt"/>
              <a:buAutoNum type="arabicPeriod"/>
            </a:pPr>
            <a:r>
              <a:rPr lang="fr-FR" dirty="0"/>
              <a:t>Placement des fonctions d’actions</a:t>
            </a:r>
          </a:p>
          <a:p>
            <a:pPr marL="514350" indent="-514350">
              <a:buFont typeface="+mj-lt"/>
              <a:buAutoNum type="arabicPeriod"/>
            </a:pPr>
            <a:r>
              <a:rPr lang="fr-FR" dirty="0"/>
              <a:t>Observation de la store</a:t>
            </a:r>
          </a:p>
          <a:p>
            <a:endParaRPr lang="fr-FR" dirty="0"/>
          </a:p>
          <a:p>
            <a:r>
              <a:rPr lang="fr-FR" dirty="0"/>
              <a:t>Exemple : une application Nodejs qui écoute des commandes claviers qui vont agir sur un compteur.</a:t>
            </a:r>
          </a:p>
        </p:txBody>
      </p:sp>
      <p:sp>
        <p:nvSpPr>
          <p:cNvPr id="4" name="Slide Number Placeholder 3">
            <a:extLst>
              <a:ext uri="{FF2B5EF4-FFF2-40B4-BE49-F238E27FC236}">
                <a16:creationId xmlns:a16="http://schemas.microsoft.com/office/drawing/2014/main" id="{9A059E9C-153C-415B-9CF9-5248247BD059}"/>
              </a:ext>
            </a:extLst>
          </p:cNvPr>
          <p:cNvSpPr>
            <a:spLocks noGrp="1"/>
          </p:cNvSpPr>
          <p:nvPr>
            <p:ph type="sldNum" sz="quarter" idx="12"/>
          </p:nvPr>
        </p:nvSpPr>
        <p:spPr/>
        <p:txBody>
          <a:bodyPr/>
          <a:lstStyle/>
          <a:p>
            <a:fld id="{58C6F86D-B248-40EE-9D98-C59256F51133}" type="slidenum">
              <a:rPr lang="fr-FR" smtClean="0"/>
              <a:t>68</a:t>
            </a:fld>
            <a:endParaRPr lang="fr-FR" dirty="0"/>
          </a:p>
        </p:txBody>
      </p:sp>
    </p:spTree>
    <p:extLst>
      <p:ext uri="{BB962C8B-B14F-4D97-AF65-F5344CB8AC3E}">
        <p14:creationId xmlns:p14="http://schemas.microsoft.com/office/powerpoint/2010/main" val="12255164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8BD7F-C2CB-4150-A266-90A04053DE4F}"/>
              </a:ext>
            </a:extLst>
          </p:cNvPr>
          <p:cNvSpPr>
            <a:spLocks noGrp="1"/>
          </p:cNvSpPr>
          <p:nvPr>
            <p:ph type="title"/>
          </p:nvPr>
        </p:nvSpPr>
        <p:spPr/>
        <p:txBody>
          <a:bodyPr/>
          <a:lstStyle/>
          <a:p>
            <a:r>
              <a:rPr lang="fr-FR" dirty="0"/>
              <a:t>Définition de l’état initial</a:t>
            </a:r>
          </a:p>
        </p:txBody>
      </p:sp>
      <p:sp>
        <p:nvSpPr>
          <p:cNvPr id="5" name="Slide Number Placeholder 4">
            <a:extLst>
              <a:ext uri="{FF2B5EF4-FFF2-40B4-BE49-F238E27FC236}">
                <a16:creationId xmlns:a16="http://schemas.microsoft.com/office/drawing/2014/main" id="{91892E8C-3126-4A7E-9ADC-4B0A544BFA51}"/>
              </a:ext>
            </a:extLst>
          </p:cNvPr>
          <p:cNvSpPr>
            <a:spLocks noGrp="1"/>
          </p:cNvSpPr>
          <p:nvPr>
            <p:ph type="sldNum" sz="quarter" idx="12"/>
          </p:nvPr>
        </p:nvSpPr>
        <p:spPr/>
        <p:txBody>
          <a:bodyPr/>
          <a:lstStyle/>
          <a:p>
            <a:fld id="{58C6F86D-B248-40EE-9D98-C59256F51133}" type="slidenum">
              <a:rPr lang="fr-FR" smtClean="0"/>
              <a:t>69</a:t>
            </a:fld>
            <a:endParaRPr lang="fr-FR" dirty="0"/>
          </a:p>
        </p:txBody>
      </p:sp>
      <p:pic>
        <p:nvPicPr>
          <p:cNvPr id="4" name="Picture 3">
            <a:extLst>
              <a:ext uri="{FF2B5EF4-FFF2-40B4-BE49-F238E27FC236}">
                <a16:creationId xmlns:a16="http://schemas.microsoft.com/office/drawing/2014/main" id="{8BC68C63-3005-4E61-BE0F-78DC0C0FBF2C}"/>
              </a:ext>
            </a:extLst>
          </p:cNvPr>
          <p:cNvPicPr>
            <a:picLocks noChangeAspect="1"/>
          </p:cNvPicPr>
          <p:nvPr/>
        </p:nvPicPr>
        <p:blipFill>
          <a:blip r:embed="rId2"/>
          <a:stretch>
            <a:fillRect/>
          </a:stretch>
        </p:blipFill>
        <p:spPr>
          <a:xfrm>
            <a:off x="1504950" y="2252662"/>
            <a:ext cx="6134100" cy="2352675"/>
          </a:xfrm>
          <a:prstGeom prst="rect">
            <a:avLst/>
          </a:prstGeom>
        </p:spPr>
      </p:pic>
    </p:spTree>
    <p:extLst>
      <p:ext uri="{BB962C8B-B14F-4D97-AF65-F5344CB8AC3E}">
        <p14:creationId xmlns:p14="http://schemas.microsoft.com/office/powerpoint/2010/main" val="3314135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A7A20-D222-4530-9976-2902FA0AC6C4}"/>
              </a:ext>
            </a:extLst>
          </p:cNvPr>
          <p:cNvSpPr>
            <a:spLocks noGrp="1"/>
          </p:cNvSpPr>
          <p:nvPr>
            <p:ph type="title"/>
          </p:nvPr>
        </p:nvSpPr>
        <p:spPr/>
        <p:txBody>
          <a:bodyPr>
            <a:normAutofit/>
          </a:bodyPr>
          <a:lstStyle/>
          <a:p>
            <a:r>
              <a:rPr lang="fr-FR" dirty="0"/>
              <a:t>Les principaux outils cross-platform.</a:t>
            </a:r>
          </a:p>
        </p:txBody>
      </p:sp>
      <p:sp>
        <p:nvSpPr>
          <p:cNvPr id="3" name="Content Placeholder 2">
            <a:extLst>
              <a:ext uri="{FF2B5EF4-FFF2-40B4-BE49-F238E27FC236}">
                <a16:creationId xmlns:a16="http://schemas.microsoft.com/office/drawing/2014/main" id="{D678E99F-E40A-4399-991F-D21A22313011}"/>
              </a:ext>
            </a:extLst>
          </p:cNvPr>
          <p:cNvSpPr>
            <a:spLocks noGrp="1"/>
          </p:cNvSpPr>
          <p:nvPr>
            <p:ph idx="1"/>
          </p:nvPr>
        </p:nvSpPr>
        <p:spPr/>
        <p:txBody>
          <a:bodyPr>
            <a:normAutofit lnSpcReduction="10000"/>
          </a:bodyPr>
          <a:lstStyle/>
          <a:p>
            <a:r>
              <a:rPr lang="fr-FR" dirty="0"/>
              <a:t>React Native</a:t>
            </a:r>
          </a:p>
          <a:p>
            <a:r>
              <a:rPr lang="fr-FR" dirty="0"/>
              <a:t>Flutter</a:t>
            </a:r>
          </a:p>
          <a:p>
            <a:r>
              <a:rPr lang="fr-FR" dirty="0"/>
              <a:t>Xamarin</a:t>
            </a:r>
          </a:p>
          <a:p>
            <a:r>
              <a:rPr lang="fr-FR" dirty="0"/>
              <a:t>NativeScript</a:t>
            </a:r>
          </a:p>
          <a:p>
            <a:r>
              <a:rPr lang="fr-FR" dirty="0"/>
              <a:t>Ionic</a:t>
            </a:r>
          </a:p>
          <a:p>
            <a:r>
              <a:rPr lang="fr-FR" dirty="0"/>
              <a:t>Apache Cordova</a:t>
            </a:r>
          </a:p>
          <a:p>
            <a:r>
              <a:rPr lang="fr-FR" dirty="0"/>
              <a:t>Framework 7</a:t>
            </a:r>
          </a:p>
          <a:p>
            <a:r>
              <a:rPr lang="fr-FR" dirty="0"/>
              <a:t>jQuery Mobile</a:t>
            </a:r>
          </a:p>
          <a:p>
            <a:r>
              <a:rPr lang="fr-FR" dirty="0"/>
              <a:t>PWA</a:t>
            </a:r>
          </a:p>
        </p:txBody>
      </p:sp>
      <p:sp>
        <p:nvSpPr>
          <p:cNvPr id="4" name="Slide Number Placeholder 3">
            <a:extLst>
              <a:ext uri="{FF2B5EF4-FFF2-40B4-BE49-F238E27FC236}">
                <a16:creationId xmlns:a16="http://schemas.microsoft.com/office/drawing/2014/main" id="{A9204C44-6638-4A08-9FA6-570A28D55D50}"/>
              </a:ext>
            </a:extLst>
          </p:cNvPr>
          <p:cNvSpPr>
            <a:spLocks noGrp="1"/>
          </p:cNvSpPr>
          <p:nvPr>
            <p:ph type="sldNum" sz="quarter" idx="12"/>
          </p:nvPr>
        </p:nvSpPr>
        <p:spPr/>
        <p:txBody>
          <a:bodyPr/>
          <a:lstStyle/>
          <a:p>
            <a:fld id="{58C6F86D-B248-40EE-9D98-C59256F51133}" type="slidenum">
              <a:rPr lang="fr-FR" smtClean="0"/>
              <a:t>7</a:t>
            </a:fld>
            <a:endParaRPr lang="fr-FR" dirty="0"/>
          </a:p>
        </p:txBody>
      </p:sp>
      <p:pic>
        <p:nvPicPr>
          <p:cNvPr id="1032" name="Picture 8" descr="Création d&amp;#39;application mobile : Pourquoi choisir React Native ? - Les  Artisans Numériques">
            <a:extLst>
              <a:ext uri="{FF2B5EF4-FFF2-40B4-BE49-F238E27FC236}">
                <a16:creationId xmlns:a16="http://schemas.microsoft.com/office/drawing/2014/main" id="{1B14C2F7-7925-4743-A44B-4C2F3045F3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2240" y="1390007"/>
            <a:ext cx="1828838" cy="9601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pprenez à développer des applications iOS et Android avec Flutter - Codabee">
            <a:extLst>
              <a:ext uri="{FF2B5EF4-FFF2-40B4-BE49-F238E27FC236}">
                <a16:creationId xmlns:a16="http://schemas.microsoft.com/office/drawing/2014/main" id="{B553D417-B718-4AEA-BE7E-618152A7456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2132856"/>
            <a:ext cx="1684733" cy="7987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Xamarin — Wikipédia">
            <a:extLst>
              <a:ext uri="{FF2B5EF4-FFF2-40B4-BE49-F238E27FC236}">
                <a16:creationId xmlns:a16="http://schemas.microsoft.com/office/drawing/2014/main" id="{56085AAE-7BA8-4425-A53A-7B3D2F30CF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5380" y="2636912"/>
            <a:ext cx="2195736" cy="92022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ativeScript App Development Company | Pace IT">
            <a:extLst>
              <a:ext uri="{FF2B5EF4-FFF2-40B4-BE49-F238E27FC236}">
                <a16:creationId xmlns:a16="http://schemas.microsoft.com/office/drawing/2014/main" id="{4C5BEBDA-24F4-4FF9-96FC-E5DD330D8D5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4563" y="3066578"/>
            <a:ext cx="985051" cy="85040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onic Blog">
            <a:extLst>
              <a:ext uri="{FF2B5EF4-FFF2-40B4-BE49-F238E27FC236}">
                <a16:creationId xmlns:a16="http://schemas.microsoft.com/office/drawing/2014/main" id="{23977215-4574-4767-BD23-2916C1AD20D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34271" y="3763315"/>
            <a:ext cx="1657954" cy="73744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rtwork - Apache Cordova">
            <a:extLst>
              <a:ext uri="{FF2B5EF4-FFF2-40B4-BE49-F238E27FC236}">
                <a16:creationId xmlns:a16="http://schemas.microsoft.com/office/drawing/2014/main" id="{0CFCD6B0-B2A4-4E6D-9F19-68766174205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92768" y="4070801"/>
            <a:ext cx="2195737" cy="98007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Framework7 - Full Featured Framework For Building iOS, Android &amp;amp; Desktop  Apps">
            <a:extLst>
              <a:ext uri="{FF2B5EF4-FFF2-40B4-BE49-F238E27FC236}">
                <a16:creationId xmlns:a16="http://schemas.microsoft.com/office/drawing/2014/main" id="{B13E49B2-A170-496E-A7E1-09BE7275100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10431" y="4703952"/>
            <a:ext cx="1797942" cy="102726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résentation et installation du framework jQuery Mobile — Développement  Facile">
            <a:extLst>
              <a:ext uri="{FF2B5EF4-FFF2-40B4-BE49-F238E27FC236}">
                <a16:creationId xmlns:a16="http://schemas.microsoft.com/office/drawing/2014/main" id="{440C16F8-2A5F-4F3A-AE86-0CEA36CCDFE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92862" y="5191837"/>
            <a:ext cx="1490669" cy="66226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WA : les progressive web apps vont-elles réconcilier le développement web  et mobile ?">
            <a:extLst>
              <a:ext uri="{FF2B5EF4-FFF2-40B4-BE49-F238E27FC236}">
                <a16:creationId xmlns:a16="http://schemas.microsoft.com/office/drawing/2014/main" id="{87F7B0F0-B4C6-4CBB-B7A4-7E5FD94CDA5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13594" y="5851765"/>
            <a:ext cx="1299307" cy="595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233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D0A4-961F-474E-8CF7-B3DB74A353CF}"/>
              </a:ext>
            </a:extLst>
          </p:cNvPr>
          <p:cNvSpPr>
            <a:spLocks noGrp="1"/>
          </p:cNvSpPr>
          <p:nvPr>
            <p:ph type="title"/>
          </p:nvPr>
        </p:nvSpPr>
        <p:spPr/>
        <p:txBody>
          <a:bodyPr/>
          <a:lstStyle/>
          <a:p>
            <a:r>
              <a:rPr lang="fr-FR" dirty="0"/>
              <a:t>Définition du reducer global</a:t>
            </a:r>
          </a:p>
        </p:txBody>
      </p:sp>
      <p:sp>
        <p:nvSpPr>
          <p:cNvPr id="7" name="Slide Number Placeholder 6">
            <a:extLst>
              <a:ext uri="{FF2B5EF4-FFF2-40B4-BE49-F238E27FC236}">
                <a16:creationId xmlns:a16="http://schemas.microsoft.com/office/drawing/2014/main" id="{90CD45AC-41BF-4185-8933-3FD845F6CA57}"/>
              </a:ext>
            </a:extLst>
          </p:cNvPr>
          <p:cNvSpPr>
            <a:spLocks noGrp="1"/>
          </p:cNvSpPr>
          <p:nvPr>
            <p:ph type="sldNum" sz="quarter" idx="12"/>
          </p:nvPr>
        </p:nvSpPr>
        <p:spPr/>
        <p:txBody>
          <a:bodyPr/>
          <a:lstStyle/>
          <a:p>
            <a:fld id="{58C6F86D-B248-40EE-9D98-C59256F51133}" type="slidenum">
              <a:rPr lang="fr-FR" smtClean="0"/>
              <a:t>70</a:t>
            </a:fld>
            <a:endParaRPr lang="fr-FR" dirty="0"/>
          </a:p>
        </p:txBody>
      </p:sp>
      <p:pic>
        <p:nvPicPr>
          <p:cNvPr id="4" name="Picture 3">
            <a:extLst>
              <a:ext uri="{FF2B5EF4-FFF2-40B4-BE49-F238E27FC236}">
                <a16:creationId xmlns:a16="http://schemas.microsoft.com/office/drawing/2014/main" id="{5670D012-333A-40A8-B31D-DDCB869BCA17}"/>
              </a:ext>
            </a:extLst>
          </p:cNvPr>
          <p:cNvPicPr>
            <a:picLocks noChangeAspect="1"/>
          </p:cNvPicPr>
          <p:nvPr/>
        </p:nvPicPr>
        <p:blipFill>
          <a:blip r:embed="rId2"/>
          <a:stretch>
            <a:fillRect/>
          </a:stretch>
        </p:blipFill>
        <p:spPr>
          <a:xfrm>
            <a:off x="457200" y="1628800"/>
            <a:ext cx="8264193" cy="2901144"/>
          </a:xfrm>
          <a:prstGeom prst="rect">
            <a:avLst/>
          </a:prstGeom>
        </p:spPr>
      </p:pic>
      <p:sp>
        <p:nvSpPr>
          <p:cNvPr id="5" name="TextBox 4">
            <a:extLst>
              <a:ext uri="{FF2B5EF4-FFF2-40B4-BE49-F238E27FC236}">
                <a16:creationId xmlns:a16="http://schemas.microsoft.com/office/drawing/2014/main" id="{C83DE7F0-ED0E-40E9-8CE2-DC60816067B8}"/>
              </a:ext>
            </a:extLst>
          </p:cNvPr>
          <p:cNvSpPr txBox="1"/>
          <p:nvPr/>
        </p:nvSpPr>
        <p:spPr>
          <a:xfrm>
            <a:off x="1022102" y="6033184"/>
            <a:ext cx="7056784" cy="646331"/>
          </a:xfrm>
          <a:prstGeom prst="rect">
            <a:avLst/>
          </a:prstGeom>
          <a:noFill/>
        </p:spPr>
        <p:txBody>
          <a:bodyPr wrap="square" rtlCol="0">
            <a:spAutoFit/>
          </a:bodyPr>
          <a:lstStyle/>
          <a:p>
            <a:r>
              <a:rPr lang="fr-FR" dirty="0"/>
              <a:t>Note: c’est une bonne idée que de nommer le type de l’action avec une thématique et un verbe. </a:t>
            </a:r>
          </a:p>
        </p:txBody>
      </p:sp>
      <p:sp>
        <p:nvSpPr>
          <p:cNvPr id="6" name="TextBox 5">
            <a:extLst>
              <a:ext uri="{FF2B5EF4-FFF2-40B4-BE49-F238E27FC236}">
                <a16:creationId xmlns:a16="http://schemas.microsoft.com/office/drawing/2014/main" id="{90B6E0D4-5F2C-4925-92D9-CA5202A24933}"/>
              </a:ext>
            </a:extLst>
          </p:cNvPr>
          <p:cNvSpPr txBox="1"/>
          <p:nvPr/>
        </p:nvSpPr>
        <p:spPr>
          <a:xfrm>
            <a:off x="1043608" y="4869160"/>
            <a:ext cx="7056784" cy="1200329"/>
          </a:xfrm>
          <a:prstGeom prst="rect">
            <a:avLst/>
          </a:prstGeom>
          <a:noFill/>
        </p:spPr>
        <p:txBody>
          <a:bodyPr wrap="square" rtlCol="0">
            <a:spAutoFit/>
          </a:bodyPr>
          <a:lstStyle/>
          <a:p>
            <a:r>
              <a:rPr lang="fr-FR" b="1" dirty="0"/>
              <a:t>IMPORTANT</a:t>
            </a:r>
            <a:r>
              <a:rPr lang="fr-FR" dirty="0"/>
              <a:t> : le reducer doit toujours envoyer un tout nouveau objet reflétant le nouvel état. Car l’état est censé être </a:t>
            </a:r>
            <a:r>
              <a:rPr lang="fr-FR" b="1" dirty="0"/>
              <a:t>immutable</a:t>
            </a:r>
            <a:r>
              <a:rPr lang="fr-FR" dirty="0"/>
              <a:t>. Un objet est immutable si une fois créé, on ne peut plus le modifier dans la moindre de ses parties. (CR</a:t>
            </a:r>
            <a:r>
              <a:rPr lang="fr-FR" strike="sngStrike" dirty="0"/>
              <a:t>U</a:t>
            </a:r>
            <a:r>
              <a:rPr lang="fr-FR" dirty="0"/>
              <a:t>D)</a:t>
            </a:r>
          </a:p>
        </p:txBody>
      </p:sp>
    </p:spTree>
    <p:extLst>
      <p:ext uri="{BB962C8B-B14F-4D97-AF65-F5344CB8AC3E}">
        <p14:creationId xmlns:p14="http://schemas.microsoft.com/office/powerpoint/2010/main" val="37621481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EA2DE-2C1A-4EEC-9F61-EF92C10D4924}"/>
              </a:ext>
            </a:extLst>
          </p:cNvPr>
          <p:cNvSpPr>
            <a:spLocks noGrp="1"/>
          </p:cNvSpPr>
          <p:nvPr>
            <p:ph type="title"/>
          </p:nvPr>
        </p:nvSpPr>
        <p:spPr/>
        <p:txBody>
          <a:bodyPr/>
          <a:lstStyle/>
          <a:p>
            <a:r>
              <a:rPr lang="fr-FR" dirty="0"/>
              <a:t>Définition de la store</a:t>
            </a:r>
          </a:p>
        </p:txBody>
      </p:sp>
      <p:sp>
        <p:nvSpPr>
          <p:cNvPr id="4" name="Slide Number Placeholder 3">
            <a:extLst>
              <a:ext uri="{FF2B5EF4-FFF2-40B4-BE49-F238E27FC236}">
                <a16:creationId xmlns:a16="http://schemas.microsoft.com/office/drawing/2014/main" id="{9C85816E-2701-4F1F-8182-FAA9F4418BEC}"/>
              </a:ext>
            </a:extLst>
          </p:cNvPr>
          <p:cNvSpPr>
            <a:spLocks noGrp="1"/>
          </p:cNvSpPr>
          <p:nvPr>
            <p:ph type="sldNum" sz="quarter" idx="12"/>
          </p:nvPr>
        </p:nvSpPr>
        <p:spPr/>
        <p:txBody>
          <a:bodyPr/>
          <a:lstStyle/>
          <a:p>
            <a:fld id="{58C6F86D-B248-40EE-9D98-C59256F51133}" type="slidenum">
              <a:rPr lang="fr-FR" smtClean="0"/>
              <a:t>71</a:t>
            </a:fld>
            <a:endParaRPr lang="fr-FR" dirty="0"/>
          </a:p>
        </p:txBody>
      </p:sp>
      <p:pic>
        <p:nvPicPr>
          <p:cNvPr id="6" name="Picture 5">
            <a:extLst>
              <a:ext uri="{FF2B5EF4-FFF2-40B4-BE49-F238E27FC236}">
                <a16:creationId xmlns:a16="http://schemas.microsoft.com/office/drawing/2014/main" id="{4D2E0B11-8BB9-4C3B-9AEC-B78296EA2BC6}"/>
              </a:ext>
            </a:extLst>
          </p:cNvPr>
          <p:cNvPicPr>
            <a:picLocks noChangeAspect="1"/>
          </p:cNvPicPr>
          <p:nvPr/>
        </p:nvPicPr>
        <p:blipFill>
          <a:blip r:embed="rId2"/>
          <a:stretch>
            <a:fillRect/>
          </a:stretch>
        </p:blipFill>
        <p:spPr>
          <a:xfrm>
            <a:off x="1043608" y="2204864"/>
            <a:ext cx="6877050" cy="762000"/>
          </a:xfrm>
          <a:prstGeom prst="rect">
            <a:avLst/>
          </a:prstGeom>
        </p:spPr>
      </p:pic>
    </p:spTree>
    <p:extLst>
      <p:ext uri="{BB962C8B-B14F-4D97-AF65-F5344CB8AC3E}">
        <p14:creationId xmlns:p14="http://schemas.microsoft.com/office/powerpoint/2010/main" val="36166048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BE523-F349-4003-9239-7A63484610C9}"/>
              </a:ext>
            </a:extLst>
          </p:cNvPr>
          <p:cNvSpPr>
            <a:spLocks noGrp="1"/>
          </p:cNvSpPr>
          <p:nvPr>
            <p:ph type="title"/>
          </p:nvPr>
        </p:nvSpPr>
        <p:spPr/>
        <p:txBody>
          <a:bodyPr/>
          <a:lstStyle/>
          <a:p>
            <a:r>
              <a:rPr lang="fr-FR" dirty="0"/>
              <a:t>Placement des fonctions d’actions</a:t>
            </a:r>
          </a:p>
        </p:txBody>
      </p:sp>
      <p:sp>
        <p:nvSpPr>
          <p:cNvPr id="4" name="Slide Number Placeholder 3">
            <a:extLst>
              <a:ext uri="{FF2B5EF4-FFF2-40B4-BE49-F238E27FC236}">
                <a16:creationId xmlns:a16="http://schemas.microsoft.com/office/drawing/2014/main" id="{7B2495A6-C249-489C-BD35-1633C24F0136}"/>
              </a:ext>
            </a:extLst>
          </p:cNvPr>
          <p:cNvSpPr>
            <a:spLocks noGrp="1"/>
          </p:cNvSpPr>
          <p:nvPr>
            <p:ph type="sldNum" sz="quarter" idx="12"/>
          </p:nvPr>
        </p:nvSpPr>
        <p:spPr/>
        <p:txBody>
          <a:bodyPr/>
          <a:lstStyle/>
          <a:p>
            <a:fld id="{58C6F86D-B248-40EE-9D98-C59256F51133}" type="slidenum">
              <a:rPr lang="fr-FR" smtClean="0"/>
              <a:t>72</a:t>
            </a:fld>
            <a:endParaRPr lang="fr-FR" dirty="0"/>
          </a:p>
        </p:txBody>
      </p:sp>
      <p:pic>
        <p:nvPicPr>
          <p:cNvPr id="5" name="Picture 4">
            <a:extLst>
              <a:ext uri="{FF2B5EF4-FFF2-40B4-BE49-F238E27FC236}">
                <a16:creationId xmlns:a16="http://schemas.microsoft.com/office/drawing/2014/main" id="{4C26D9AB-69A2-40D9-A613-54EBB2B5A041}"/>
              </a:ext>
            </a:extLst>
          </p:cNvPr>
          <p:cNvPicPr>
            <a:picLocks noChangeAspect="1"/>
          </p:cNvPicPr>
          <p:nvPr/>
        </p:nvPicPr>
        <p:blipFill>
          <a:blip r:embed="rId2"/>
          <a:stretch>
            <a:fillRect/>
          </a:stretch>
        </p:blipFill>
        <p:spPr>
          <a:xfrm>
            <a:off x="2528452" y="1526680"/>
            <a:ext cx="4087096" cy="692094"/>
          </a:xfrm>
          <a:prstGeom prst="rect">
            <a:avLst/>
          </a:prstGeom>
        </p:spPr>
      </p:pic>
      <p:pic>
        <p:nvPicPr>
          <p:cNvPr id="6" name="Picture 5">
            <a:extLst>
              <a:ext uri="{FF2B5EF4-FFF2-40B4-BE49-F238E27FC236}">
                <a16:creationId xmlns:a16="http://schemas.microsoft.com/office/drawing/2014/main" id="{DD038486-D812-45CD-954E-6B6F3CDEAB29}"/>
              </a:ext>
            </a:extLst>
          </p:cNvPr>
          <p:cNvPicPr>
            <a:picLocks noChangeAspect="1"/>
          </p:cNvPicPr>
          <p:nvPr/>
        </p:nvPicPr>
        <p:blipFill>
          <a:blip r:embed="rId3"/>
          <a:stretch>
            <a:fillRect/>
          </a:stretch>
        </p:blipFill>
        <p:spPr>
          <a:xfrm>
            <a:off x="2699792" y="2492896"/>
            <a:ext cx="4085230" cy="3256783"/>
          </a:xfrm>
          <a:prstGeom prst="rect">
            <a:avLst/>
          </a:prstGeom>
        </p:spPr>
      </p:pic>
      <p:sp>
        <p:nvSpPr>
          <p:cNvPr id="7" name="TextBox 6">
            <a:extLst>
              <a:ext uri="{FF2B5EF4-FFF2-40B4-BE49-F238E27FC236}">
                <a16:creationId xmlns:a16="http://schemas.microsoft.com/office/drawing/2014/main" id="{EEC75918-F108-440D-8D32-B94B5719DA5B}"/>
              </a:ext>
            </a:extLst>
          </p:cNvPr>
          <p:cNvSpPr txBox="1"/>
          <p:nvPr/>
        </p:nvSpPr>
        <p:spPr>
          <a:xfrm>
            <a:off x="395537" y="5949280"/>
            <a:ext cx="7488832" cy="646331"/>
          </a:xfrm>
          <a:prstGeom prst="rect">
            <a:avLst/>
          </a:prstGeom>
          <a:noFill/>
        </p:spPr>
        <p:txBody>
          <a:bodyPr wrap="square" rtlCol="0">
            <a:spAutoFit/>
          </a:bodyPr>
          <a:lstStyle/>
          <a:p>
            <a:r>
              <a:rPr lang="fr-FR" dirty="0"/>
              <a:t>IMPORTANT : une action DOIT être un objet </a:t>
            </a:r>
            <a:r>
              <a:rPr lang="fr-FR" b="1" dirty="0"/>
              <a:t>sérialisable</a:t>
            </a:r>
            <a:r>
              <a:rPr lang="fr-FR" dirty="0"/>
              <a:t> : en gros il faut pouvoir la transformer en chaine de caractères sans perdre d’information.</a:t>
            </a:r>
          </a:p>
        </p:txBody>
      </p:sp>
    </p:spTree>
    <p:extLst>
      <p:ext uri="{BB962C8B-B14F-4D97-AF65-F5344CB8AC3E}">
        <p14:creationId xmlns:p14="http://schemas.microsoft.com/office/powerpoint/2010/main" val="40821772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B80FC-0E58-4AE5-ADB5-3A93FEFCB04A}"/>
              </a:ext>
            </a:extLst>
          </p:cNvPr>
          <p:cNvSpPr>
            <a:spLocks noGrp="1"/>
          </p:cNvSpPr>
          <p:nvPr>
            <p:ph type="title"/>
          </p:nvPr>
        </p:nvSpPr>
        <p:spPr/>
        <p:txBody>
          <a:bodyPr/>
          <a:lstStyle/>
          <a:p>
            <a:r>
              <a:rPr lang="fr-FR" dirty="0"/>
              <a:t>Observation de la store</a:t>
            </a:r>
          </a:p>
        </p:txBody>
      </p:sp>
      <p:sp>
        <p:nvSpPr>
          <p:cNvPr id="4" name="Slide Number Placeholder 3">
            <a:extLst>
              <a:ext uri="{FF2B5EF4-FFF2-40B4-BE49-F238E27FC236}">
                <a16:creationId xmlns:a16="http://schemas.microsoft.com/office/drawing/2014/main" id="{0B998A6E-FB85-4818-BDE7-9D7BE921964D}"/>
              </a:ext>
            </a:extLst>
          </p:cNvPr>
          <p:cNvSpPr>
            <a:spLocks noGrp="1"/>
          </p:cNvSpPr>
          <p:nvPr>
            <p:ph type="sldNum" sz="quarter" idx="12"/>
          </p:nvPr>
        </p:nvSpPr>
        <p:spPr/>
        <p:txBody>
          <a:bodyPr/>
          <a:lstStyle/>
          <a:p>
            <a:fld id="{58C6F86D-B248-40EE-9D98-C59256F51133}" type="slidenum">
              <a:rPr lang="fr-FR" smtClean="0"/>
              <a:t>73</a:t>
            </a:fld>
            <a:endParaRPr lang="fr-FR" dirty="0"/>
          </a:p>
        </p:txBody>
      </p:sp>
      <p:pic>
        <p:nvPicPr>
          <p:cNvPr id="5" name="Picture 4">
            <a:extLst>
              <a:ext uri="{FF2B5EF4-FFF2-40B4-BE49-F238E27FC236}">
                <a16:creationId xmlns:a16="http://schemas.microsoft.com/office/drawing/2014/main" id="{59A4EB02-61AB-4F68-A0AE-625A7748070A}"/>
              </a:ext>
            </a:extLst>
          </p:cNvPr>
          <p:cNvPicPr>
            <a:picLocks noChangeAspect="1"/>
          </p:cNvPicPr>
          <p:nvPr/>
        </p:nvPicPr>
        <p:blipFill>
          <a:blip r:embed="rId2"/>
          <a:stretch>
            <a:fillRect/>
          </a:stretch>
        </p:blipFill>
        <p:spPr>
          <a:xfrm>
            <a:off x="827584" y="1916832"/>
            <a:ext cx="7077298" cy="813671"/>
          </a:xfrm>
          <a:prstGeom prst="rect">
            <a:avLst/>
          </a:prstGeom>
        </p:spPr>
      </p:pic>
      <p:sp>
        <p:nvSpPr>
          <p:cNvPr id="6" name="TextBox 5">
            <a:extLst>
              <a:ext uri="{FF2B5EF4-FFF2-40B4-BE49-F238E27FC236}">
                <a16:creationId xmlns:a16="http://schemas.microsoft.com/office/drawing/2014/main" id="{27D4C8B3-842C-4923-8712-9458C43AF179}"/>
              </a:ext>
            </a:extLst>
          </p:cNvPr>
          <p:cNvSpPr txBox="1"/>
          <p:nvPr/>
        </p:nvSpPr>
        <p:spPr>
          <a:xfrm>
            <a:off x="539552" y="4941168"/>
            <a:ext cx="6768752" cy="1200329"/>
          </a:xfrm>
          <a:prstGeom prst="rect">
            <a:avLst/>
          </a:prstGeom>
          <a:noFill/>
        </p:spPr>
        <p:txBody>
          <a:bodyPr wrap="square" rtlCol="0">
            <a:spAutoFit/>
          </a:bodyPr>
          <a:lstStyle/>
          <a:p>
            <a:r>
              <a:rPr lang="fr-FR" dirty="0"/>
              <a:t>Critique : c’est un peu redondant que au moindre changement d’état, on repasse dans cette fonction. Si on est intéressé que par une toute petite partie de l’état (on appelle cela un </a:t>
            </a:r>
            <a:r>
              <a:rPr lang="fr-FR" b="1" dirty="0"/>
              <a:t>tranche d’état</a:t>
            </a:r>
            <a:r>
              <a:rPr lang="fr-FR" dirty="0"/>
              <a:t>), alors on se retape tout l’état quand même…</a:t>
            </a:r>
          </a:p>
        </p:txBody>
      </p:sp>
    </p:spTree>
    <p:extLst>
      <p:ext uri="{BB962C8B-B14F-4D97-AF65-F5344CB8AC3E}">
        <p14:creationId xmlns:p14="http://schemas.microsoft.com/office/powerpoint/2010/main" val="25180951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09C0-978F-44FB-8DE6-13167E86940A}"/>
              </a:ext>
            </a:extLst>
          </p:cNvPr>
          <p:cNvSpPr>
            <a:spLocks noGrp="1"/>
          </p:cNvSpPr>
          <p:nvPr>
            <p:ph type="title"/>
          </p:nvPr>
        </p:nvSpPr>
        <p:spPr/>
        <p:txBody>
          <a:bodyPr>
            <a:normAutofit/>
          </a:bodyPr>
          <a:lstStyle/>
          <a:p>
            <a:r>
              <a:rPr lang="fr-FR" dirty="0"/>
              <a:t>Optimisation de Redux : @reduxjs/toolkit</a:t>
            </a:r>
          </a:p>
        </p:txBody>
      </p:sp>
      <p:sp>
        <p:nvSpPr>
          <p:cNvPr id="3" name="Content Placeholder 2">
            <a:extLst>
              <a:ext uri="{FF2B5EF4-FFF2-40B4-BE49-F238E27FC236}">
                <a16:creationId xmlns:a16="http://schemas.microsoft.com/office/drawing/2014/main" id="{750CE161-5351-4E2B-9A24-55D42AF37EE6}"/>
              </a:ext>
            </a:extLst>
          </p:cNvPr>
          <p:cNvSpPr>
            <a:spLocks noGrp="1"/>
          </p:cNvSpPr>
          <p:nvPr>
            <p:ph idx="1"/>
          </p:nvPr>
        </p:nvSpPr>
        <p:spPr/>
        <p:txBody>
          <a:bodyPr/>
          <a:lstStyle/>
          <a:p>
            <a:r>
              <a:rPr lang="fr-FR" dirty="0"/>
              <a:t>Utilisation de la librairie </a:t>
            </a:r>
            <a:r>
              <a:rPr lang="fr-FR" b="1" dirty="0"/>
              <a:t>immer</a:t>
            </a:r>
            <a:r>
              <a:rPr lang="fr-FR" dirty="0"/>
              <a:t> pour faciliter la construction d’objet immutable</a:t>
            </a:r>
          </a:p>
          <a:p>
            <a:pPr lvl="1"/>
            <a:r>
              <a:rPr lang="fr-FR" dirty="0">
                <a:hlinkClick r:id="rId2"/>
              </a:rPr>
              <a:t>https://github.com/immerjs/immer</a:t>
            </a:r>
            <a:endParaRPr lang="fr-FR" dirty="0"/>
          </a:p>
          <a:p>
            <a:r>
              <a:rPr lang="fr-FR" dirty="0"/>
              <a:t>Utilisation de la librairie </a:t>
            </a:r>
            <a:r>
              <a:rPr lang="fr-FR" b="1" dirty="0"/>
              <a:t>reselect</a:t>
            </a:r>
            <a:r>
              <a:rPr lang="fr-FR" dirty="0"/>
              <a:t> pour faciliter la gestion de l’abonnement aux tranches d’état</a:t>
            </a:r>
          </a:p>
          <a:p>
            <a:pPr lvl="1"/>
            <a:r>
              <a:rPr lang="fr-FR" dirty="0">
                <a:hlinkClick r:id="rId3"/>
              </a:rPr>
              <a:t>https://github.com/reduxjs/reselect</a:t>
            </a:r>
            <a:endParaRPr lang="fr-FR" dirty="0"/>
          </a:p>
          <a:p>
            <a:pPr lvl="1"/>
            <a:endParaRPr lang="fr-FR" dirty="0"/>
          </a:p>
          <a:p>
            <a:pPr lvl="1"/>
            <a:endParaRPr lang="fr-FR" dirty="0"/>
          </a:p>
          <a:p>
            <a:endParaRPr lang="fr-FR" dirty="0"/>
          </a:p>
          <a:p>
            <a:endParaRPr lang="fr-FR" dirty="0"/>
          </a:p>
        </p:txBody>
      </p:sp>
      <p:sp>
        <p:nvSpPr>
          <p:cNvPr id="4" name="Slide Number Placeholder 3">
            <a:extLst>
              <a:ext uri="{FF2B5EF4-FFF2-40B4-BE49-F238E27FC236}">
                <a16:creationId xmlns:a16="http://schemas.microsoft.com/office/drawing/2014/main" id="{879E3B78-01DD-4294-805F-889AEF7CF041}"/>
              </a:ext>
            </a:extLst>
          </p:cNvPr>
          <p:cNvSpPr>
            <a:spLocks noGrp="1"/>
          </p:cNvSpPr>
          <p:nvPr>
            <p:ph type="sldNum" sz="quarter" idx="12"/>
          </p:nvPr>
        </p:nvSpPr>
        <p:spPr/>
        <p:txBody>
          <a:bodyPr/>
          <a:lstStyle/>
          <a:p>
            <a:fld id="{58C6F86D-B248-40EE-9D98-C59256F51133}" type="slidenum">
              <a:rPr lang="fr-FR" smtClean="0"/>
              <a:t>74</a:t>
            </a:fld>
            <a:endParaRPr lang="fr-FR" dirty="0"/>
          </a:p>
        </p:txBody>
      </p:sp>
      <p:pic>
        <p:nvPicPr>
          <p:cNvPr id="5" name="Picture 4">
            <a:extLst>
              <a:ext uri="{FF2B5EF4-FFF2-40B4-BE49-F238E27FC236}">
                <a16:creationId xmlns:a16="http://schemas.microsoft.com/office/drawing/2014/main" id="{CA5B2950-0FA8-4D3A-B0D9-791D01A24D44}"/>
              </a:ext>
            </a:extLst>
          </p:cNvPr>
          <p:cNvPicPr>
            <a:picLocks noChangeAspect="1"/>
          </p:cNvPicPr>
          <p:nvPr/>
        </p:nvPicPr>
        <p:blipFill>
          <a:blip r:embed="rId4"/>
          <a:stretch>
            <a:fillRect/>
          </a:stretch>
        </p:blipFill>
        <p:spPr>
          <a:xfrm>
            <a:off x="7092280" y="2276872"/>
            <a:ext cx="1304545" cy="819547"/>
          </a:xfrm>
          <a:prstGeom prst="rect">
            <a:avLst/>
          </a:prstGeom>
        </p:spPr>
      </p:pic>
    </p:spTree>
    <p:extLst>
      <p:ext uri="{BB962C8B-B14F-4D97-AF65-F5344CB8AC3E}">
        <p14:creationId xmlns:p14="http://schemas.microsoft.com/office/powerpoint/2010/main" val="23980041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D44C2-381F-4DE0-878C-025BB1DB95C3}"/>
              </a:ext>
            </a:extLst>
          </p:cNvPr>
          <p:cNvSpPr>
            <a:spLocks noGrp="1"/>
          </p:cNvSpPr>
          <p:nvPr>
            <p:ph type="title"/>
          </p:nvPr>
        </p:nvSpPr>
        <p:spPr/>
        <p:txBody>
          <a:bodyPr/>
          <a:lstStyle/>
          <a:p>
            <a:r>
              <a:rPr lang="fr-FR" dirty="0"/>
              <a:t>createStore -&gt; configureStore</a:t>
            </a:r>
          </a:p>
        </p:txBody>
      </p:sp>
      <p:sp>
        <p:nvSpPr>
          <p:cNvPr id="4" name="Slide Number Placeholder 3">
            <a:extLst>
              <a:ext uri="{FF2B5EF4-FFF2-40B4-BE49-F238E27FC236}">
                <a16:creationId xmlns:a16="http://schemas.microsoft.com/office/drawing/2014/main" id="{D481A35C-CA47-4A75-996A-25E666BBCA82}"/>
              </a:ext>
            </a:extLst>
          </p:cNvPr>
          <p:cNvSpPr>
            <a:spLocks noGrp="1"/>
          </p:cNvSpPr>
          <p:nvPr>
            <p:ph type="sldNum" sz="quarter" idx="12"/>
          </p:nvPr>
        </p:nvSpPr>
        <p:spPr/>
        <p:txBody>
          <a:bodyPr/>
          <a:lstStyle/>
          <a:p>
            <a:fld id="{58C6F86D-B248-40EE-9D98-C59256F51133}" type="slidenum">
              <a:rPr lang="fr-FR" smtClean="0"/>
              <a:t>75</a:t>
            </a:fld>
            <a:endParaRPr lang="fr-FR" dirty="0"/>
          </a:p>
        </p:txBody>
      </p:sp>
      <p:pic>
        <p:nvPicPr>
          <p:cNvPr id="5" name="Picture 4">
            <a:extLst>
              <a:ext uri="{FF2B5EF4-FFF2-40B4-BE49-F238E27FC236}">
                <a16:creationId xmlns:a16="http://schemas.microsoft.com/office/drawing/2014/main" id="{5CCAAC14-8AF6-4B67-A20A-07A52B2DD258}"/>
              </a:ext>
            </a:extLst>
          </p:cNvPr>
          <p:cNvPicPr>
            <a:picLocks noChangeAspect="1"/>
          </p:cNvPicPr>
          <p:nvPr/>
        </p:nvPicPr>
        <p:blipFill>
          <a:blip r:embed="rId2"/>
          <a:stretch>
            <a:fillRect/>
          </a:stretch>
        </p:blipFill>
        <p:spPr>
          <a:xfrm>
            <a:off x="2195736" y="1972779"/>
            <a:ext cx="4621708" cy="1675296"/>
          </a:xfrm>
          <a:prstGeom prst="rect">
            <a:avLst/>
          </a:prstGeom>
        </p:spPr>
      </p:pic>
      <p:sp>
        <p:nvSpPr>
          <p:cNvPr id="6" name="TextBox 5">
            <a:extLst>
              <a:ext uri="{FF2B5EF4-FFF2-40B4-BE49-F238E27FC236}">
                <a16:creationId xmlns:a16="http://schemas.microsoft.com/office/drawing/2014/main" id="{565DF851-5DC9-47D2-B57F-76D63236F720}"/>
              </a:ext>
            </a:extLst>
          </p:cNvPr>
          <p:cNvSpPr txBox="1"/>
          <p:nvPr/>
        </p:nvSpPr>
        <p:spPr>
          <a:xfrm>
            <a:off x="755577" y="4365104"/>
            <a:ext cx="6624736" cy="646331"/>
          </a:xfrm>
          <a:prstGeom prst="rect">
            <a:avLst/>
          </a:prstGeom>
          <a:noFill/>
        </p:spPr>
        <p:txBody>
          <a:bodyPr wrap="square" rtlCol="0">
            <a:spAutoFit/>
          </a:bodyPr>
          <a:lstStyle/>
          <a:p>
            <a:r>
              <a:rPr lang="fr-FR" dirty="0"/>
              <a:t>L’état est un ensemble de tranche d’états (appelés des « </a:t>
            </a:r>
            <a:r>
              <a:rPr lang="fr-FR" b="1" dirty="0"/>
              <a:t>slices</a:t>
            </a:r>
            <a:r>
              <a:rPr lang="fr-FR" dirty="0"/>
              <a:t> ») qui peuvent être indépendant les uns des autres.</a:t>
            </a:r>
          </a:p>
        </p:txBody>
      </p:sp>
    </p:spTree>
    <p:extLst>
      <p:ext uri="{BB962C8B-B14F-4D97-AF65-F5344CB8AC3E}">
        <p14:creationId xmlns:p14="http://schemas.microsoft.com/office/powerpoint/2010/main" val="18835950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4006E-4873-493E-A30A-F454ED9F7079}"/>
              </a:ext>
            </a:extLst>
          </p:cNvPr>
          <p:cNvSpPr>
            <a:spLocks noGrp="1"/>
          </p:cNvSpPr>
          <p:nvPr>
            <p:ph type="title"/>
          </p:nvPr>
        </p:nvSpPr>
        <p:spPr/>
        <p:txBody>
          <a:bodyPr/>
          <a:lstStyle/>
          <a:p>
            <a:r>
              <a:rPr lang="fr-FR" dirty="0"/>
              <a:t>createSlice</a:t>
            </a:r>
          </a:p>
        </p:txBody>
      </p:sp>
      <p:sp>
        <p:nvSpPr>
          <p:cNvPr id="3" name="Content Placeholder 2">
            <a:extLst>
              <a:ext uri="{FF2B5EF4-FFF2-40B4-BE49-F238E27FC236}">
                <a16:creationId xmlns:a16="http://schemas.microsoft.com/office/drawing/2014/main" id="{4A89ECA0-5E38-427B-91A4-113539405FC5}"/>
              </a:ext>
            </a:extLst>
          </p:cNvPr>
          <p:cNvSpPr>
            <a:spLocks noGrp="1"/>
          </p:cNvSpPr>
          <p:nvPr>
            <p:ph idx="1"/>
          </p:nvPr>
        </p:nvSpPr>
        <p:spPr>
          <a:xfrm>
            <a:off x="457200" y="1600200"/>
            <a:ext cx="3610744" cy="1684783"/>
          </a:xfrm>
        </p:spPr>
        <p:txBody>
          <a:bodyPr>
            <a:normAutofit fontScale="77500" lnSpcReduction="20000"/>
          </a:bodyPr>
          <a:lstStyle/>
          <a:p>
            <a:r>
              <a:rPr lang="fr-FR" dirty="0"/>
              <a:t>Regroupe l’état initial, le reducer et nomme la slice.</a:t>
            </a:r>
          </a:p>
          <a:p>
            <a:r>
              <a:rPr lang="fr-FR" dirty="0"/>
              <a:t>Grâce à la librairie immer, plus besoin de se préoccuper du côté immutable du state.</a:t>
            </a:r>
          </a:p>
        </p:txBody>
      </p:sp>
      <p:sp>
        <p:nvSpPr>
          <p:cNvPr id="4" name="Slide Number Placeholder 3">
            <a:extLst>
              <a:ext uri="{FF2B5EF4-FFF2-40B4-BE49-F238E27FC236}">
                <a16:creationId xmlns:a16="http://schemas.microsoft.com/office/drawing/2014/main" id="{06357532-1E02-4685-B74E-E95ACB0E0D10}"/>
              </a:ext>
            </a:extLst>
          </p:cNvPr>
          <p:cNvSpPr>
            <a:spLocks noGrp="1"/>
          </p:cNvSpPr>
          <p:nvPr>
            <p:ph type="sldNum" sz="quarter" idx="12"/>
          </p:nvPr>
        </p:nvSpPr>
        <p:spPr/>
        <p:txBody>
          <a:bodyPr/>
          <a:lstStyle/>
          <a:p>
            <a:fld id="{58C6F86D-B248-40EE-9D98-C59256F51133}" type="slidenum">
              <a:rPr lang="fr-FR" smtClean="0"/>
              <a:t>76</a:t>
            </a:fld>
            <a:endParaRPr lang="fr-FR" dirty="0"/>
          </a:p>
        </p:txBody>
      </p:sp>
      <p:pic>
        <p:nvPicPr>
          <p:cNvPr id="5" name="Picture 4">
            <a:extLst>
              <a:ext uri="{FF2B5EF4-FFF2-40B4-BE49-F238E27FC236}">
                <a16:creationId xmlns:a16="http://schemas.microsoft.com/office/drawing/2014/main" id="{131EFEA1-4F71-4061-BFAF-9EAEBDC0CE16}"/>
              </a:ext>
            </a:extLst>
          </p:cNvPr>
          <p:cNvPicPr>
            <a:picLocks noChangeAspect="1"/>
          </p:cNvPicPr>
          <p:nvPr/>
        </p:nvPicPr>
        <p:blipFill>
          <a:blip r:embed="rId2"/>
          <a:stretch>
            <a:fillRect/>
          </a:stretch>
        </p:blipFill>
        <p:spPr>
          <a:xfrm>
            <a:off x="4283968" y="2026047"/>
            <a:ext cx="3237983" cy="4293096"/>
          </a:xfrm>
          <a:prstGeom prst="rect">
            <a:avLst/>
          </a:prstGeom>
        </p:spPr>
      </p:pic>
    </p:spTree>
    <p:extLst>
      <p:ext uri="{BB962C8B-B14F-4D97-AF65-F5344CB8AC3E}">
        <p14:creationId xmlns:p14="http://schemas.microsoft.com/office/powerpoint/2010/main" val="16073513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17FD2-9A25-4861-952A-101A67A0557B}"/>
              </a:ext>
            </a:extLst>
          </p:cNvPr>
          <p:cNvSpPr>
            <a:spLocks noGrp="1"/>
          </p:cNvSpPr>
          <p:nvPr>
            <p:ph type="title"/>
          </p:nvPr>
        </p:nvSpPr>
        <p:spPr/>
        <p:txBody>
          <a:bodyPr/>
          <a:lstStyle/>
          <a:p>
            <a:r>
              <a:rPr lang="fr-FR" dirty="0"/>
              <a:t>Les actions</a:t>
            </a:r>
          </a:p>
        </p:txBody>
      </p:sp>
      <p:sp>
        <p:nvSpPr>
          <p:cNvPr id="4" name="Slide Number Placeholder 3">
            <a:extLst>
              <a:ext uri="{FF2B5EF4-FFF2-40B4-BE49-F238E27FC236}">
                <a16:creationId xmlns:a16="http://schemas.microsoft.com/office/drawing/2014/main" id="{059F1496-5E1A-4320-A783-AB41C7EC98CD}"/>
              </a:ext>
            </a:extLst>
          </p:cNvPr>
          <p:cNvSpPr>
            <a:spLocks noGrp="1"/>
          </p:cNvSpPr>
          <p:nvPr>
            <p:ph type="sldNum" sz="quarter" idx="12"/>
          </p:nvPr>
        </p:nvSpPr>
        <p:spPr/>
        <p:txBody>
          <a:bodyPr/>
          <a:lstStyle/>
          <a:p>
            <a:fld id="{58C6F86D-B248-40EE-9D98-C59256F51133}" type="slidenum">
              <a:rPr lang="fr-FR" smtClean="0"/>
              <a:t>77</a:t>
            </a:fld>
            <a:endParaRPr lang="fr-FR" dirty="0"/>
          </a:p>
        </p:txBody>
      </p:sp>
      <p:pic>
        <p:nvPicPr>
          <p:cNvPr id="5" name="Picture 4">
            <a:extLst>
              <a:ext uri="{FF2B5EF4-FFF2-40B4-BE49-F238E27FC236}">
                <a16:creationId xmlns:a16="http://schemas.microsoft.com/office/drawing/2014/main" id="{8793CD01-B605-4BB4-AB72-A82B72E436EC}"/>
              </a:ext>
            </a:extLst>
          </p:cNvPr>
          <p:cNvPicPr>
            <a:picLocks noChangeAspect="1"/>
          </p:cNvPicPr>
          <p:nvPr/>
        </p:nvPicPr>
        <p:blipFill>
          <a:blip r:embed="rId2"/>
          <a:stretch>
            <a:fillRect/>
          </a:stretch>
        </p:blipFill>
        <p:spPr>
          <a:xfrm>
            <a:off x="1259632" y="1340768"/>
            <a:ext cx="6588224" cy="4938720"/>
          </a:xfrm>
          <a:prstGeom prst="rect">
            <a:avLst/>
          </a:prstGeom>
        </p:spPr>
      </p:pic>
    </p:spTree>
    <p:extLst>
      <p:ext uri="{BB962C8B-B14F-4D97-AF65-F5344CB8AC3E}">
        <p14:creationId xmlns:p14="http://schemas.microsoft.com/office/powerpoint/2010/main" val="38624624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DB33F-A460-4F0D-9D2A-1FA0C2C827F9}"/>
              </a:ext>
            </a:extLst>
          </p:cNvPr>
          <p:cNvSpPr>
            <a:spLocks noGrp="1"/>
          </p:cNvSpPr>
          <p:nvPr>
            <p:ph type="title"/>
          </p:nvPr>
        </p:nvSpPr>
        <p:spPr/>
        <p:txBody>
          <a:bodyPr/>
          <a:lstStyle/>
          <a:p>
            <a:r>
              <a:rPr lang="fr-FR" dirty="0"/>
              <a:t>L’observation des slices : selecteur</a:t>
            </a:r>
          </a:p>
        </p:txBody>
      </p:sp>
      <p:sp>
        <p:nvSpPr>
          <p:cNvPr id="3" name="Content Placeholder 2">
            <a:extLst>
              <a:ext uri="{FF2B5EF4-FFF2-40B4-BE49-F238E27FC236}">
                <a16:creationId xmlns:a16="http://schemas.microsoft.com/office/drawing/2014/main" id="{2AF1C920-B122-45BD-A558-AB1898640E88}"/>
              </a:ext>
            </a:extLst>
          </p:cNvPr>
          <p:cNvSpPr>
            <a:spLocks noGrp="1"/>
          </p:cNvSpPr>
          <p:nvPr>
            <p:ph idx="1"/>
          </p:nvPr>
        </p:nvSpPr>
        <p:spPr>
          <a:xfrm>
            <a:off x="457200" y="1600201"/>
            <a:ext cx="6131024" cy="1684784"/>
          </a:xfrm>
        </p:spPr>
        <p:txBody>
          <a:bodyPr>
            <a:normAutofit fontScale="85000" lnSpcReduction="20000"/>
          </a:bodyPr>
          <a:lstStyle/>
          <a:p>
            <a:r>
              <a:rPr lang="fr-FR" dirty="0"/>
              <a:t>Les sélecteurs sont des fonctions de requêtage d’état.</a:t>
            </a:r>
          </a:p>
          <a:p>
            <a:r>
              <a:rPr lang="fr-FR" dirty="0"/>
              <a:t>La librairie </a:t>
            </a:r>
            <a:r>
              <a:rPr lang="fr-FR" b="1" dirty="0"/>
              <a:t>reselect</a:t>
            </a:r>
            <a:r>
              <a:rPr lang="fr-FR" dirty="0"/>
              <a:t>, intégrée à @reduxjs/toolkit apporte quelques facilités.</a:t>
            </a:r>
          </a:p>
          <a:p>
            <a:pPr lvl="1"/>
            <a:r>
              <a:rPr lang="fr-FR" dirty="0">
                <a:hlinkClick r:id="rId2"/>
              </a:rPr>
              <a:t>https://github.com/reduxjs/reselect</a:t>
            </a:r>
            <a:endParaRPr lang="fr-FR" dirty="0"/>
          </a:p>
          <a:p>
            <a:pPr lvl="1"/>
            <a:endParaRPr lang="fr-FR" dirty="0"/>
          </a:p>
        </p:txBody>
      </p:sp>
      <p:sp>
        <p:nvSpPr>
          <p:cNvPr id="4" name="Slide Number Placeholder 3">
            <a:extLst>
              <a:ext uri="{FF2B5EF4-FFF2-40B4-BE49-F238E27FC236}">
                <a16:creationId xmlns:a16="http://schemas.microsoft.com/office/drawing/2014/main" id="{9E551248-97C5-4099-B91C-7B3704E15F20}"/>
              </a:ext>
            </a:extLst>
          </p:cNvPr>
          <p:cNvSpPr>
            <a:spLocks noGrp="1"/>
          </p:cNvSpPr>
          <p:nvPr>
            <p:ph type="sldNum" sz="quarter" idx="12"/>
          </p:nvPr>
        </p:nvSpPr>
        <p:spPr/>
        <p:txBody>
          <a:bodyPr/>
          <a:lstStyle/>
          <a:p>
            <a:fld id="{58C6F86D-B248-40EE-9D98-C59256F51133}" type="slidenum">
              <a:rPr lang="fr-FR" smtClean="0"/>
              <a:t>78</a:t>
            </a:fld>
            <a:endParaRPr lang="fr-FR" dirty="0"/>
          </a:p>
        </p:txBody>
      </p:sp>
      <p:pic>
        <p:nvPicPr>
          <p:cNvPr id="5" name="Picture 4">
            <a:extLst>
              <a:ext uri="{FF2B5EF4-FFF2-40B4-BE49-F238E27FC236}">
                <a16:creationId xmlns:a16="http://schemas.microsoft.com/office/drawing/2014/main" id="{5E8CE79D-7EB7-4F07-9FD2-4E9C3F2D6FAF}"/>
              </a:ext>
            </a:extLst>
          </p:cNvPr>
          <p:cNvPicPr>
            <a:picLocks noChangeAspect="1"/>
          </p:cNvPicPr>
          <p:nvPr/>
        </p:nvPicPr>
        <p:blipFill>
          <a:blip r:embed="rId3"/>
          <a:stretch>
            <a:fillRect/>
          </a:stretch>
        </p:blipFill>
        <p:spPr>
          <a:xfrm>
            <a:off x="1043608" y="4149080"/>
            <a:ext cx="6732240" cy="573934"/>
          </a:xfrm>
          <a:prstGeom prst="rect">
            <a:avLst/>
          </a:prstGeom>
        </p:spPr>
      </p:pic>
    </p:spTree>
    <p:extLst>
      <p:ext uri="{BB962C8B-B14F-4D97-AF65-F5344CB8AC3E}">
        <p14:creationId xmlns:p14="http://schemas.microsoft.com/office/powerpoint/2010/main" val="27853790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A525-8A78-42FE-B894-5AC899A9BDAE}"/>
              </a:ext>
            </a:extLst>
          </p:cNvPr>
          <p:cNvSpPr>
            <a:spLocks noGrp="1"/>
          </p:cNvSpPr>
          <p:nvPr>
            <p:ph type="title"/>
          </p:nvPr>
        </p:nvSpPr>
        <p:spPr/>
        <p:txBody>
          <a:bodyPr/>
          <a:lstStyle/>
          <a:p>
            <a:r>
              <a:rPr lang="fr-FR" dirty="0"/>
              <a:t>Redux dans react native</a:t>
            </a:r>
          </a:p>
        </p:txBody>
      </p:sp>
      <p:sp>
        <p:nvSpPr>
          <p:cNvPr id="4" name="Slide Number Placeholder 3">
            <a:extLst>
              <a:ext uri="{FF2B5EF4-FFF2-40B4-BE49-F238E27FC236}">
                <a16:creationId xmlns:a16="http://schemas.microsoft.com/office/drawing/2014/main" id="{B56A93B5-6B37-40DB-BCEE-C3D04D984B7F}"/>
              </a:ext>
            </a:extLst>
          </p:cNvPr>
          <p:cNvSpPr>
            <a:spLocks noGrp="1"/>
          </p:cNvSpPr>
          <p:nvPr>
            <p:ph type="sldNum" sz="quarter" idx="12"/>
          </p:nvPr>
        </p:nvSpPr>
        <p:spPr/>
        <p:txBody>
          <a:bodyPr/>
          <a:lstStyle/>
          <a:p>
            <a:fld id="{58C6F86D-B248-40EE-9D98-C59256F51133}" type="slidenum">
              <a:rPr lang="fr-FR" smtClean="0"/>
              <a:t>79</a:t>
            </a:fld>
            <a:endParaRPr lang="fr-FR" dirty="0"/>
          </a:p>
        </p:txBody>
      </p:sp>
      <p:pic>
        <p:nvPicPr>
          <p:cNvPr id="6" name="Picture 5">
            <a:extLst>
              <a:ext uri="{FF2B5EF4-FFF2-40B4-BE49-F238E27FC236}">
                <a16:creationId xmlns:a16="http://schemas.microsoft.com/office/drawing/2014/main" id="{B4529EB6-E658-4639-BD0A-F458EA25E2F3}"/>
              </a:ext>
            </a:extLst>
          </p:cNvPr>
          <p:cNvPicPr>
            <a:picLocks noChangeAspect="1"/>
          </p:cNvPicPr>
          <p:nvPr/>
        </p:nvPicPr>
        <p:blipFill>
          <a:blip r:embed="rId2"/>
          <a:stretch>
            <a:fillRect/>
          </a:stretch>
        </p:blipFill>
        <p:spPr>
          <a:xfrm>
            <a:off x="1763688" y="1691499"/>
            <a:ext cx="5738709" cy="4655825"/>
          </a:xfrm>
          <a:prstGeom prst="rect">
            <a:avLst/>
          </a:prstGeom>
        </p:spPr>
      </p:pic>
    </p:spTree>
    <p:extLst>
      <p:ext uri="{BB962C8B-B14F-4D97-AF65-F5344CB8AC3E}">
        <p14:creationId xmlns:p14="http://schemas.microsoft.com/office/powerpoint/2010/main" val="2426001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D1C1B-B0B5-4E6A-91BE-819A82A1C241}"/>
              </a:ext>
            </a:extLst>
          </p:cNvPr>
          <p:cNvSpPr>
            <a:spLocks noGrp="1"/>
          </p:cNvSpPr>
          <p:nvPr>
            <p:ph type="title"/>
          </p:nvPr>
        </p:nvSpPr>
        <p:spPr/>
        <p:txBody>
          <a:bodyPr>
            <a:normAutofit fontScale="90000"/>
          </a:bodyPr>
          <a:lstStyle/>
          <a:p>
            <a:r>
              <a:rPr lang="fr-FR" dirty="0"/>
              <a:t>Positionnement de React Native par rapport aux solutions existantes.</a:t>
            </a:r>
          </a:p>
        </p:txBody>
      </p:sp>
      <p:sp>
        <p:nvSpPr>
          <p:cNvPr id="3" name="Content Placeholder 2">
            <a:extLst>
              <a:ext uri="{FF2B5EF4-FFF2-40B4-BE49-F238E27FC236}">
                <a16:creationId xmlns:a16="http://schemas.microsoft.com/office/drawing/2014/main" id="{7E613C7C-33A8-4390-9EFA-E7914E33254F}"/>
              </a:ext>
            </a:extLst>
          </p:cNvPr>
          <p:cNvSpPr>
            <a:spLocks noGrp="1"/>
          </p:cNvSpPr>
          <p:nvPr>
            <p:ph idx="1"/>
          </p:nvPr>
        </p:nvSpPr>
        <p:spPr>
          <a:xfrm>
            <a:off x="628650" y="1825625"/>
            <a:ext cx="7759774" cy="1819399"/>
          </a:xfrm>
        </p:spPr>
        <p:txBody>
          <a:bodyPr>
            <a:normAutofit fontScale="92500" lnSpcReduction="20000"/>
          </a:bodyPr>
          <a:lstStyle/>
          <a:p>
            <a:r>
              <a:rPr lang="fr-FR" dirty="0"/>
              <a:t>Grosso modo, la compétition se fait entre </a:t>
            </a:r>
            <a:r>
              <a:rPr lang="fr-FR" b="1" dirty="0"/>
              <a:t>Flutter</a:t>
            </a:r>
            <a:r>
              <a:rPr lang="fr-FR" dirty="0"/>
              <a:t> et </a:t>
            </a:r>
            <a:r>
              <a:rPr lang="fr-FR" b="1" dirty="0"/>
              <a:t>React Native</a:t>
            </a:r>
            <a:r>
              <a:rPr lang="fr-FR" dirty="0"/>
              <a:t>.</a:t>
            </a:r>
          </a:p>
          <a:p>
            <a:pPr lvl="1"/>
            <a:r>
              <a:rPr lang="fr-FR" dirty="0"/>
              <a:t>Flutter : 2018 – Google</a:t>
            </a:r>
          </a:p>
          <a:p>
            <a:pPr lvl="1"/>
            <a:r>
              <a:rPr lang="fr-FR" dirty="0"/>
              <a:t>React Native : 2015 - Facebook</a:t>
            </a:r>
          </a:p>
          <a:p>
            <a:r>
              <a:rPr lang="fr-FR" dirty="0"/>
              <a:t>Voir le Google Trends :</a:t>
            </a:r>
          </a:p>
        </p:txBody>
      </p:sp>
      <p:sp>
        <p:nvSpPr>
          <p:cNvPr id="4" name="Slide Number Placeholder 3">
            <a:extLst>
              <a:ext uri="{FF2B5EF4-FFF2-40B4-BE49-F238E27FC236}">
                <a16:creationId xmlns:a16="http://schemas.microsoft.com/office/drawing/2014/main" id="{3219FCAB-DE5A-478A-B8DF-57590954F6F8}"/>
              </a:ext>
            </a:extLst>
          </p:cNvPr>
          <p:cNvSpPr>
            <a:spLocks noGrp="1"/>
          </p:cNvSpPr>
          <p:nvPr>
            <p:ph type="sldNum" sz="quarter" idx="12"/>
          </p:nvPr>
        </p:nvSpPr>
        <p:spPr/>
        <p:txBody>
          <a:bodyPr/>
          <a:lstStyle/>
          <a:p>
            <a:fld id="{58C6F86D-B248-40EE-9D98-C59256F51133}" type="slidenum">
              <a:rPr lang="fr-FR" smtClean="0"/>
              <a:t>8</a:t>
            </a:fld>
            <a:endParaRPr lang="fr-FR" dirty="0"/>
          </a:p>
        </p:txBody>
      </p:sp>
      <p:pic>
        <p:nvPicPr>
          <p:cNvPr id="5" name="Picture 4">
            <a:extLst>
              <a:ext uri="{FF2B5EF4-FFF2-40B4-BE49-F238E27FC236}">
                <a16:creationId xmlns:a16="http://schemas.microsoft.com/office/drawing/2014/main" id="{DB2124EC-340F-47B1-9D9F-2A45C3531778}"/>
              </a:ext>
            </a:extLst>
          </p:cNvPr>
          <p:cNvPicPr>
            <a:picLocks noChangeAspect="1"/>
          </p:cNvPicPr>
          <p:nvPr/>
        </p:nvPicPr>
        <p:blipFill>
          <a:blip r:embed="rId3"/>
          <a:stretch>
            <a:fillRect/>
          </a:stretch>
        </p:blipFill>
        <p:spPr>
          <a:xfrm>
            <a:off x="1979712" y="3931791"/>
            <a:ext cx="5267917" cy="2455055"/>
          </a:xfrm>
          <a:prstGeom prst="rect">
            <a:avLst/>
          </a:prstGeom>
        </p:spPr>
      </p:pic>
    </p:spTree>
    <p:extLst>
      <p:ext uri="{BB962C8B-B14F-4D97-AF65-F5344CB8AC3E}">
        <p14:creationId xmlns:p14="http://schemas.microsoft.com/office/powerpoint/2010/main" val="34058790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BC986-979F-4D7E-BD92-5C647C31325F}"/>
              </a:ext>
            </a:extLst>
          </p:cNvPr>
          <p:cNvSpPr>
            <a:spLocks noGrp="1"/>
          </p:cNvSpPr>
          <p:nvPr>
            <p:ph type="title"/>
          </p:nvPr>
        </p:nvSpPr>
        <p:spPr/>
        <p:txBody>
          <a:bodyPr/>
          <a:lstStyle/>
          <a:p>
            <a:r>
              <a:rPr lang="fr-FR" dirty="0"/>
              <a:t>App.tsx</a:t>
            </a:r>
          </a:p>
        </p:txBody>
      </p:sp>
      <p:sp>
        <p:nvSpPr>
          <p:cNvPr id="4" name="Slide Number Placeholder 3">
            <a:extLst>
              <a:ext uri="{FF2B5EF4-FFF2-40B4-BE49-F238E27FC236}">
                <a16:creationId xmlns:a16="http://schemas.microsoft.com/office/drawing/2014/main" id="{C47992AD-DD73-4F7C-AAB0-BF1138F3847B}"/>
              </a:ext>
            </a:extLst>
          </p:cNvPr>
          <p:cNvSpPr>
            <a:spLocks noGrp="1"/>
          </p:cNvSpPr>
          <p:nvPr>
            <p:ph type="sldNum" sz="quarter" idx="12"/>
          </p:nvPr>
        </p:nvSpPr>
        <p:spPr/>
        <p:txBody>
          <a:bodyPr/>
          <a:lstStyle/>
          <a:p>
            <a:fld id="{58C6F86D-B248-40EE-9D98-C59256F51133}" type="slidenum">
              <a:rPr lang="fr-FR" smtClean="0"/>
              <a:t>80</a:t>
            </a:fld>
            <a:endParaRPr lang="fr-FR" dirty="0"/>
          </a:p>
        </p:txBody>
      </p:sp>
      <p:pic>
        <p:nvPicPr>
          <p:cNvPr id="5" name="Picture 4">
            <a:extLst>
              <a:ext uri="{FF2B5EF4-FFF2-40B4-BE49-F238E27FC236}">
                <a16:creationId xmlns:a16="http://schemas.microsoft.com/office/drawing/2014/main" id="{F0899D82-3A75-41F0-84A2-3E3C9D4950E4}"/>
              </a:ext>
            </a:extLst>
          </p:cNvPr>
          <p:cNvPicPr>
            <a:picLocks noChangeAspect="1"/>
          </p:cNvPicPr>
          <p:nvPr/>
        </p:nvPicPr>
        <p:blipFill>
          <a:blip r:embed="rId2"/>
          <a:stretch>
            <a:fillRect/>
          </a:stretch>
        </p:blipFill>
        <p:spPr>
          <a:xfrm>
            <a:off x="1403648" y="1448266"/>
            <a:ext cx="6092252" cy="4601831"/>
          </a:xfrm>
          <a:prstGeom prst="rect">
            <a:avLst/>
          </a:prstGeom>
        </p:spPr>
      </p:pic>
    </p:spTree>
    <p:extLst>
      <p:ext uri="{BB962C8B-B14F-4D97-AF65-F5344CB8AC3E}">
        <p14:creationId xmlns:p14="http://schemas.microsoft.com/office/powerpoint/2010/main" val="31658892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669EA-16BC-46A8-AA64-AF966EEB7EEA}"/>
              </a:ext>
            </a:extLst>
          </p:cNvPr>
          <p:cNvSpPr>
            <a:spLocks noGrp="1"/>
          </p:cNvSpPr>
          <p:nvPr>
            <p:ph type="title"/>
          </p:nvPr>
        </p:nvSpPr>
        <p:spPr/>
        <p:txBody>
          <a:bodyPr/>
          <a:lstStyle/>
          <a:p>
            <a:r>
              <a:rPr lang="fr-FR" dirty="0"/>
              <a:t>La Store</a:t>
            </a:r>
          </a:p>
        </p:txBody>
      </p:sp>
      <p:sp>
        <p:nvSpPr>
          <p:cNvPr id="4" name="Slide Number Placeholder 3">
            <a:extLst>
              <a:ext uri="{FF2B5EF4-FFF2-40B4-BE49-F238E27FC236}">
                <a16:creationId xmlns:a16="http://schemas.microsoft.com/office/drawing/2014/main" id="{7824E200-46DA-48A3-B4F0-F19E55714A93}"/>
              </a:ext>
            </a:extLst>
          </p:cNvPr>
          <p:cNvSpPr>
            <a:spLocks noGrp="1"/>
          </p:cNvSpPr>
          <p:nvPr>
            <p:ph type="sldNum" sz="quarter" idx="12"/>
          </p:nvPr>
        </p:nvSpPr>
        <p:spPr/>
        <p:txBody>
          <a:bodyPr/>
          <a:lstStyle/>
          <a:p>
            <a:fld id="{58C6F86D-B248-40EE-9D98-C59256F51133}" type="slidenum">
              <a:rPr lang="fr-FR" smtClean="0"/>
              <a:t>81</a:t>
            </a:fld>
            <a:endParaRPr lang="fr-FR" dirty="0"/>
          </a:p>
        </p:txBody>
      </p:sp>
      <p:pic>
        <p:nvPicPr>
          <p:cNvPr id="5" name="Picture 4">
            <a:extLst>
              <a:ext uri="{FF2B5EF4-FFF2-40B4-BE49-F238E27FC236}">
                <a16:creationId xmlns:a16="http://schemas.microsoft.com/office/drawing/2014/main" id="{668DE25A-5ABD-4FD5-BFBE-A1D86225503A}"/>
              </a:ext>
            </a:extLst>
          </p:cNvPr>
          <p:cNvPicPr>
            <a:picLocks noChangeAspect="1"/>
          </p:cNvPicPr>
          <p:nvPr/>
        </p:nvPicPr>
        <p:blipFill>
          <a:blip r:embed="rId2"/>
          <a:stretch>
            <a:fillRect/>
          </a:stretch>
        </p:blipFill>
        <p:spPr>
          <a:xfrm>
            <a:off x="795989" y="1969129"/>
            <a:ext cx="7552022" cy="2919741"/>
          </a:xfrm>
          <a:prstGeom prst="rect">
            <a:avLst/>
          </a:prstGeom>
        </p:spPr>
      </p:pic>
    </p:spTree>
    <p:extLst>
      <p:ext uri="{BB962C8B-B14F-4D97-AF65-F5344CB8AC3E}">
        <p14:creationId xmlns:p14="http://schemas.microsoft.com/office/powerpoint/2010/main" val="3571138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AF45C-28EF-4B9E-AF90-C8B0E7A00A65}"/>
              </a:ext>
            </a:extLst>
          </p:cNvPr>
          <p:cNvSpPr>
            <a:spLocks noGrp="1"/>
          </p:cNvSpPr>
          <p:nvPr>
            <p:ph type="title"/>
          </p:nvPr>
        </p:nvSpPr>
        <p:spPr/>
        <p:txBody>
          <a:bodyPr/>
          <a:lstStyle/>
          <a:p>
            <a:r>
              <a:rPr lang="fr-FR" dirty="0"/>
              <a:t>La slice pour l’exemple counter</a:t>
            </a:r>
          </a:p>
        </p:txBody>
      </p:sp>
      <p:sp>
        <p:nvSpPr>
          <p:cNvPr id="4" name="Slide Number Placeholder 3">
            <a:extLst>
              <a:ext uri="{FF2B5EF4-FFF2-40B4-BE49-F238E27FC236}">
                <a16:creationId xmlns:a16="http://schemas.microsoft.com/office/drawing/2014/main" id="{17C0FA92-6E19-4AD1-8A91-7F464F6594B0}"/>
              </a:ext>
            </a:extLst>
          </p:cNvPr>
          <p:cNvSpPr>
            <a:spLocks noGrp="1"/>
          </p:cNvSpPr>
          <p:nvPr>
            <p:ph type="sldNum" sz="quarter" idx="12"/>
          </p:nvPr>
        </p:nvSpPr>
        <p:spPr/>
        <p:txBody>
          <a:bodyPr/>
          <a:lstStyle/>
          <a:p>
            <a:fld id="{58C6F86D-B248-40EE-9D98-C59256F51133}" type="slidenum">
              <a:rPr lang="fr-FR" smtClean="0"/>
              <a:t>82</a:t>
            </a:fld>
            <a:endParaRPr lang="fr-FR" dirty="0"/>
          </a:p>
        </p:txBody>
      </p:sp>
      <p:pic>
        <p:nvPicPr>
          <p:cNvPr id="5" name="Picture 4">
            <a:extLst>
              <a:ext uri="{FF2B5EF4-FFF2-40B4-BE49-F238E27FC236}">
                <a16:creationId xmlns:a16="http://schemas.microsoft.com/office/drawing/2014/main" id="{6AB8EA1B-258A-4FA6-96DA-BBB0191E8D71}"/>
              </a:ext>
            </a:extLst>
          </p:cNvPr>
          <p:cNvPicPr>
            <a:picLocks noChangeAspect="1"/>
          </p:cNvPicPr>
          <p:nvPr/>
        </p:nvPicPr>
        <p:blipFill>
          <a:blip r:embed="rId2"/>
          <a:stretch>
            <a:fillRect/>
          </a:stretch>
        </p:blipFill>
        <p:spPr>
          <a:xfrm>
            <a:off x="903280" y="1628800"/>
            <a:ext cx="7566685" cy="3820801"/>
          </a:xfrm>
          <a:prstGeom prst="rect">
            <a:avLst/>
          </a:prstGeom>
        </p:spPr>
      </p:pic>
      <p:cxnSp>
        <p:nvCxnSpPr>
          <p:cNvPr id="7" name="Straight Arrow Connector 6">
            <a:extLst>
              <a:ext uri="{FF2B5EF4-FFF2-40B4-BE49-F238E27FC236}">
                <a16:creationId xmlns:a16="http://schemas.microsoft.com/office/drawing/2014/main" id="{FA58281D-78DC-4F19-8D20-08E35A9A38AB}"/>
              </a:ext>
            </a:extLst>
          </p:cNvPr>
          <p:cNvCxnSpPr/>
          <p:nvPr/>
        </p:nvCxnSpPr>
        <p:spPr>
          <a:xfrm flipV="1">
            <a:off x="1403648" y="5085184"/>
            <a:ext cx="2160240" cy="648072"/>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7EB6A5A-B2E4-4D56-AE44-8F58A597F5BB}"/>
              </a:ext>
            </a:extLst>
          </p:cNvPr>
          <p:cNvCxnSpPr/>
          <p:nvPr/>
        </p:nvCxnSpPr>
        <p:spPr>
          <a:xfrm>
            <a:off x="1187624" y="4221088"/>
            <a:ext cx="2376264" cy="504056"/>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29D990A-F3C2-4AA6-99A3-2B117F94C204}"/>
              </a:ext>
            </a:extLst>
          </p:cNvPr>
          <p:cNvSpPr txBox="1"/>
          <p:nvPr/>
        </p:nvSpPr>
        <p:spPr>
          <a:xfrm>
            <a:off x="323528" y="3789040"/>
            <a:ext cx="1269002" cy="369332"/>
          </a:xfrm>
          <a:prstGeom prst="rect">
            <a:avLst/>
          </a:prstGeom>
          <a:noFill/>
        </p:spPr>
        <p:txBody>
          <a:bodyPr wrap="none" rtlCol="0">
            <a:spAutoFit/>
          </a:bodyPr>
          <a:lstStyle/>
          <a:p>
            <a:r>
              <a:rPr lang="fr-FR" dirty="0"/>
              <a:t>le selecteur</a:t>
            </a:r>
          </a:p>
        </p:txBody>
      </p:sp>
      <p:sp>
        <p:nvSpPr>
          <p:cNvPr id="11" name="TextBox 10">
            <a:extLst>
              <a:ext uri="{FF2B5EF4-FFF2-40B4-BE49-F238E27FC236}">
                <a16:creationId xmlns:a16="http://schemas.microsoft.com/office/drawing/2014/main" id="{1CB6A2B9-E58A-4B0E-9C26-28DDDFBEB8B0}"/>
              </a:ext>
            </a:extLst>
          </p:cNvPr>
          <p:cNvSpPr txBox="1"/>
          <p:nvPr/>
        </p:nvSpPr>
        <p:spPr>
          <a:xfrm>
            <a:off x="251520" y="5449601"/>
            <a:ext cx="1167307" cy="369332"/>
          </a:xfrm>
          <a:prstGeom prst="rect">
            <a:avLst/>
          </a:prstGeom>
          <a:noFill/>
        </p:spPr>
        <p:txBody>
          <a:bodyPr wrap="none" rtlCol="0">
            <a:spAutoFit/>
          </a:bodyPr>
          <a:lstStyle/>
          <a:p>
            <a:r>
              <a:rPr lang="fr-FR" dirty="0"/>
              <a:t>les actions</a:t>
            </a:r>
          </a:p>
        </p:txBody>
      </p:sp>
    </p:spTree>
    <p:extLst>
      <p:ext uri="{BB962C8B-B14F-4D97-AF65-F5344CB8AC3E}">
        <p14:creationId xmlns:p14="http://schemas.microsoft.com/office/powerpoint/2010/main" val="2779270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D4B0-1703-477F-B71E-FC29C144DC65}"/>
              </a:ext>
            </a:extLst>
          </p:cNvPr>
          <p:cNvSpPr>
            <a:spLocks noGrp="1"/>
          </p:cNvSpPr>
          <p:nvPr>
            <p:ph type="title"/>
          </p:nvPr>
        </p:nvSpPr>
        <p:spPr/>
        <p:txBody>
          <a:bodyPr/>
          <a:lstStyle/>
          <a:p>
            <a:r>
              <a:rPr lang="fr-FR" dirty="0"/>
              <a:t>Quelques utilities (hooks)</a:t>
            </a:r>
          </a:p>
        </p:txBody>
      </p:sp>
      <p:sp>
        <p:nvSpPr>
          <p:cNvPr id="4" name="Slide Number Placeholder 3">
            <a:extLst>
              <a:ext uri="{FF2B5EF4-FFF2-40B4-BE49-F238E27FC236}">
                <a16:creationId xmlns:a16="http://schemas.microsoft.com/office/drawing/2014/main" id="{CC970337-64D9-4375-8DD4-93678294B380}"/>
              </a:ext>
            </a:extLst>
          </p:cNvPr>
          <p:cNvSpPr>
            <a:spLocks noGrp="1"/>
          </p:cNvSpPr>
          <p:nvPr>
            <p:ph type="sldNum" sz="quarter" idx="12"/>
          </p:nvPr>
        </p:nvSpPr>
        <p:spPr/>
        <p:txBody>
          <a:bodyPr/>
          <a:lstStyle/>
          <a:p>
            <a:fld id="{58C6F86D-B248-40EE-9D98-C59256F51133}" type="slidenum">
              <a:rPr lang="fr-FR" smtClean="0"/>
              <a:t>83</a:t>
            </a:fld>
            <a:endParaRPr lang="fr-FR" dirty="0"/>
          </a:p>
        </p:txBody>
      </p:sp>
      <p:pic>
        <p:nvPicPr>
          <p:cNvPr id="5" name="Picture 4">
            <a:extLst>
              <a:ext uri="{FF2B5EF4-FFF2-40B4-BE49-F238E27FC236}">
                <a16:creationId xmlns:a16="http://schemas.microsoft.com/office/drawing/2014/main" id="{8B7EF5DA-1B73-4CC3-95E2-F1C581BE3AB2}"/>
              </a:ext>
            </a:extLst>
          </p:cNvPr>
          <p:cNvPicPr>
            <a:picLocks noChangeAspect="1"/>
          </p:cNvPicPr>
          <p:nvPr/>
        </p:nvPicPr>
        <p:blipFill>
          <a:blip r:embed="rId2"/>
          <a:stretch>
            <a:fillRect/>
          </a:stretch>
        </p:blipFill>
        <p:spPr>
          <a:xfrm>
            <a:off x="683568" y="2132856"/>
            <a:ext cx="7596336" cy="1646076"/>
          </a:xfrm>
          <a:prstGeom prst="rect">
            <a:avLst/>
          </a:prstGeom>
        </p:spPr>
      </p:pic>
    </p:spTree>
    <p:extLst>
      <p:ext uri="{BB962C8B-B14F-4D97-AF65-F5344CB8AC3E}">
        <p14:creationId xmlns:p14="http://schemas.microsoft.com/office/powerpoint/2010/main" val="42861129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FCC1-814D-4EA4-B13B-DD0D606F08BE}"/>
              </a:ext>
            </a:extLst>
          </p:cNvPr>
          <p:cNvSpPr>
            <a:spLocks noGrp="1"/>
          </p:cNvSpPr>
          <p:nvPr>
            <p:ph type="title"/>
          </p:nvPr>
        </p:nvSpPr>
        <p:spPr/>
        <p:txBody>
          <a:bodyPr/>
          <a:lstStyle/>
          <a:p>
            <a:r>
              <a:rPr lang="fr-FR" dirty="0"/>
              <a:t>Et le nouveau composant counter</a:t>
            </a:r>
          </a:p>
        </p:txBody>
      </p:sp>
      <p:sp>
        <p:nvSpPr>
          <p:cNvPr id="4" name="Slide Number Placeholder 3">
            <a:extLst>
              <a:ext uri="{FF2B5EF4-FFF2-40B4-BE49-F238E27FC236}">
                <a16:creationId xmlns:a16="http://schemas.microsoft.com/office/drawing/2014/main" id="{62BF065A-F9FC-4BD7-B2F3-323A1CFB0786}"/>
              </a:ext>
            </a:extLst>
          </p:cNvPr>
          <p:cNvSpPr>
            <a:spLocks noGrp="1"/>
          </p:cNvSpPr>
          <p:nvPr>
            <p:ph type="sldNum" sz="quarter" idx="12"/>
          </p:nvPr>
        </p:nvSpPr>
        <p:spPr/>
        <p:txBody>
          <a:bodyPr/>
          <a:lstStyle/>
          <a:p>
            <a:fld id="{58C6F86D-B248-40EE-9D98-C59256F51133}" type="slidenum">
              <a:rPr lang="fr-FR" smtClean="0"/>
              <a:t>84</a:t>
            </a:fld>
            <a:endParaRPr lang="fr-FR" dirty="0"/>
          </a:p>
        </p:txBody>
      </p:sp>
      <p:pic>
        <p:nvPicPr>
          <p:cNvPr id="5" name="Picture 4">
            <a:extLst>
              <a:ext uri="{FF2B5EF4-FFF2-40B4-BE49-F238E27FC236}">
                <a16:creationId xmlns:a16="http://schemas.microsoft.com/office/drawing/2014/main" id="{0ADC0A03-0E9A-4C05-AE14-6681F88EE99B}"/>
              </a:ext>
            </a:extLst>
          </p:cNvPr>
          <p:cNvPicPr>
            <a:picLocks noChangeAspect="1"/>
          </p:cNvPicPr>
          <p:nvPr/>
        </p:nvPicPr>
        <p:blipFill>
          <a:blip r:embed="rId2"/>
          <a:stretch>
            <a:fillRect/>
          </a:stretch>
        </p:blipFill>
        <p:spPr>
          <a:xfrm>
            <a:off x="1763688" y="1352075"/>
            <a:ext cx="6200397" cy="5170308"/>
          </a:xfrm>
          <a:prstGeom prst="rect">
            <a:avLst/>
          </a:prstGeom>
        </p:spPr>
      </p:pic>
    </p:spTree>
    <p:extLst>
      <p:ext uri="{BB962C8B-B14F-4D97-AF65-F5344CB8AC3E}">
        <p14:creationId xmlns:p14="http://schemas.microsoft.com/office/powerpoint/2010/main" val="24117094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D7355-FD80-4409-830F-874BBC4565A7}"/>
              </a:ext>
            </a:extLst>
          </p:cNvPr>
          <p:cNvSpPr>
            <a:spLocks noGrp="1"/>
          </p:cNvSpPr>
          <p:nvPr>
            <p:ph type="title"/>
          </p:nvPr>
        </p:nvSpPr>
        <p:spPr/>
        <p:txBody>
          <a:bodyPr/>
          <a:lstStyle/>
          <a:p>
            <a:endParaRPr lang="fr-FR" dirty="0"/>
          </a:p>
        </p:txBody>
      </p:sp>
      <p:sp>
        <p:nvSpPr>
          <p:cNvPr id="3" name="Content Placeholder 2">
            <a:extLst>
              <a:ext uri="{FF2B5EF4-FFF2-40B4-BE49-F238E27FC236}">
                <a16:creationId xmlns:a16="http://schemas.microsoft.com/office/drawing/2014/main" id="{9BDA61A0-9218-41EB-9349-97EEE06F076F}"/>
              </a:ext>
            </a:extLst>
          </p:cNvPr>
          <p:cNvSpPr>
            <a:spLocks noGrp="1"/>
          </p:cNvSpPr>
          <p:nvPr>
            <p:ph idx="1"/>
          </p:nvPr>
        </p:nvSpPr>
        <p:spPr/>
        <p:txBody>
          <a:bodyPr/>
          <a:lstStyle/>
          <a:p>
            <a:r>
              <a:rPr lang="fr-FR" dirty="0">
                <a:solidFill>
                  <a:schemeClr val="bg1">
                    <a:lumMod val="85000"/>
                  </a:schemeClr>
                </a:solidFill>
              </a:rPr>
              <a:t>Introduction</a:t>
            </a:r>
          </a:p>
          <a:p>
            <a:r>
              <a:rPr lang="fr-FR" dirty="0">
                <a:solidFill>
                  <a:schemeClr val="bg1">
                    <a:lumMod val="85000"/>
                  </a:schemeClr>
                </a:solidFill>
              </a:rPr>
              <a:t>React Native</a:t>
            </a:r>
          </a:p>
          <a:p>
            <a:r>
              <a:rPr lang="fr-FR" dirty="0">
                <a:solidFill>
                  <a:schemeClr val="bg1">
                    <a:lumMod val="85000"/>
                  </a:schemeClr>
                </a:solidFill>
              </a:rPr>
              <a:t>Architecture d'application</a:t>
            </a:r>
          </a:p>
          <a:p>
            <a:r>
              <a:rPr lang="fr-FR" b="1" dirty="0"/>
              <a:t>Construire son interface</a:t>
            </a:r>
          </a:p>
          <a:p>
            <a:r>
              <a:rPr lang="fr-FR" dirty="0">
                <a:solidFill>
                  <a:schemeClr val="bg1">
                    <a:lumMod val="85000"/>
                  </a:schemeClr>
                </a:solidFill>
              </a:rPr>
              <a:t>Les formulaires et la gestion des données</a:t>
            </a:r>
          </a:p>
          <a:p>
            <a:r>
              <a:rPr lang="fr-FR" dirty="0">
                <a:solidFill>
                  <a:schemeClr val="bg1">
                    <a:lumMod val="85000"/>
                  </a:schemeClr>
                </a:solidFill>
              </a:rPr>
              <a:t>Interagir avec le terminal</a:t>
            </a:r>
          </a:p>
          <a:p>
            <a:r>
              <a:rPr lang="fr-FR" dirty="0">
                <a:solidFill>
                  <a:schemeClr val="bg1">
                    <a:lumMod val="85000"/>
                  </a:schemeClr>
                </a:solidFill>
              </a:rPr>
              <a:t>Usages avancés</a:t>
            </a:r>
          </a:p>
          <a:p>
            <a:endParaRPr lang="fr-FR" dirty="0"/>
          </a:p>
        </p:txBody>
      </p:sp>
      <p:sp>
        <p:nvSpPr>
          <p:cNvPr id="4" name="Slide Number Placeholder 3">
            <a:extLst>
              <a:ext uri="{FF2B5EF4-FFF2-40B4-BE49-F238E27FC236}">
                <a16:creationId xmlns:a16="http://schemas.microsoft.com/office/drawing/2014/main" id="{8DB38FBF-C4B8-4C9D-841F-AB7043CE0D34}"/>
              </a:ext>
            </a:extLst>
          </p:cNvPr>
          <p:cNvSpPr>
            <a:spLocks noGrp="1"/>
          </p:cNvSpPr>
          <p:nvPr>
            <p:ph type="sldNum" sz="quarter" idx="12"/>
          </p:nvPr>
        </p:nvSpPr>
        <p:spPr/>
        <p:txBody>
          <a:bodyPr/>
          <a:lstStyle/>
          <a:p>
            <a:fld id="{58C6F86D-B248-40EE-9D98-C59256F51133}" type="slidenum">
              <a:rPr lang="fr-FR" smtClean="0"/>
              <a:t>85</a:t>
            </a:fld>
            <a:endParaRPr lang="fr-FR" dirty="0"/>
          </a:p>
        </p:txBody>
      </p:sp>
    </p:spTree>
    <p:extLst>
      <p:ext uri="{BB962C8B-B14F-4D97-AF65-F5344CB8AC3E}">
        <p14:creationId xmlns:p14="http://schemas.microsoft.com/office/powerpoint/2010/main" val="2049871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71530-0DD8-403A-8EC9-4C0291C6D0F7}"/>
              </a:ext>
            </a:extLst>
          </p:cNvPr>
          <p:cNvSpPr>
            <a:spLocks noGrp="1"/>
          </p:cNvSpPr>
          <p:nvPr>
            <p:ph type="title"/>
          </p:nvPr>
        </p:nvSpPr>
        <p:spPr/>
        <p:txBody>
          <a:bodyPr/>
          <a:lstStyle/>
          <a:p>
            <a:r>
              <a:rPr lang="fr-FR" dirty="0"/>
              <a:t>Les composants React Native</a:t>
            </a:r>
          </a:p>
        </p:txBody>
      </p:sp>
      <p:sp>
        <p:nvSpPr>
          <p:cNvPr id="3" name="Content Placeholder 2">
            <a:extLst>
              <a:ext uri="{FF2B5EF4-FFF2-40B4-BE49-F238E27FC236}">
                <a16:creationId xmlns:a16="http://schemas.microsoft.com/office/drawing/2014/main" id="{A9CFDE62-7CBD-4A7D-9F62-BB3CD25AD0F2}"/>
              </a:ext>
            </a:extLst>
          </p:cNvPr>
          <p:cNvSpPr>
            <a:spLocks noGrp="1"/>
          </p:cNvSpPr>
          <p:nvPr>
            <p:ph idx="1"/>
          </p:nvPr>
        </p:nvSpPr>
        <p:spPr/>
        <p:txBody>
          <a:bodyPr/>
          <a:lstStyle/>
          <a:p>
            <a:r>
              <a:rPr lang="fr-FR" dirty="0"/>
              <a:t>3 catégories :</a:t>
            </a:r>
          </a:p>
          <a:p>
            <a:pPr lvl="1"/>
            <a:r>
              <a:rPr lang="fr-FR" dirty="0"/>
              <a:t>composant natif (fourni par iOS ou Android)</a:t>
            </a:r>
          </a:p>
          <a:p>
            <a:pPr lvl="1"/>
            <a:r>
              <a:rPr lang="fr-FR" dirty="0"/>
              <a:t>composant de base (fourni par React Native)</a:t>
            </a:r>
          </a:p>
          <a:p>
            <a:pPr lvl="1"/>
            <a:r>
              <a:rPr lang="fr-FR" dirty="0"/>
              <a:t>composant que le développeur construit à partir des composants natifs et de base</a:t>
            </a:r>
          </a:p>
        </p:txBody>
      </p:sp>
      <p:sp>
        <p:nvSpPr>
          <p:cNvPr id="4" name="Slide Number Placeholder 3">
            <a:extLst>
              <a:ext uri="{FF2B5EF4-FFF2-40B4-BE49-F238E27FC236}">
                <a16:creationId xmlns:a16="http://schemas.microsoft.com/office/drawing/2014/main" id="{C470F7E8-107E-42FA-956D-91A00EFA43BD}"/>
              </a:ext>
            </a:extLst>
          </p:cNvPr>
          <p:cNvSpPr>
            <a:spLocks noGrp="1"/>
          </p:cNvSpPr>
          <p:nvPr>
            <p:ph type="sldNum" sz="quarter" idx="12"/>
          </p:nvPr>
        </p:nvSpPr>
        <p:spPr/>
        <p:txBody>
          <a:bodyPr/>
          <a:lstStyle/>
          <a:p>
            <a:fld id="{58C6F86D-B248-40EE-9D98-C59256F51133}" type="slidenum">
              <a:rPr lang="fr-FR" smtClean="0"/>
              <a:t>86</a:t>
            </a:fld>
            <a:endParaRPr lang="fr-FR" dirty="0"/>
          </a:p>
        </p:txBody>
      </p:sp>
    </p:spTree>
    <p:extLst>
      <p:ext uri="{BB962C8B-B14F-4D97-AF65-F5344CB8AC3E}">
        <p14:creationId xmlns:p14="http://schemas.microsoft.com/office/powerpoint/2010/main" val="21118409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D372-14C1-4A83-94AD-C052685BAB9F}"/>
              </a:ext>
            </a:extLst>
          </p:cNvPr>
          <p:cNvSpPr>
            <a:spLocks noGrp="1"/>
          </p:cNvSpPr>
          <p:nvPr>
            <p:ph type="title"/>
          </p:nvPr>
        </p:nvSpPr>
        <p:spPr/>
        <p:txBody>
          <a:bodyPr>
            <a:normAutofit fontScale="90000"/>
          </a:bodyPr>
          <a:lstStyle/>
          <a:p>
            <a:r>
              <a:rPr lang="fr-FR" dirty="0"/>
              <a:t>Les composants de base (View, Text et Image) et leurs cycles de vie.</a:t>
            </a:r>
          </a:p>
        </p:txBody>
      </p:sp>
      <p:sp>
        <p:nvSpPr>
          <p:cNvPr id="3" name="Content Placeholder 2">
            <a:extLst>
              <a:ext uri="{FF2B5EF4-FFF2-40B4-BE49-F238E27FC236}">
                <a16:creationId xmlns:a16="http://schemas.microsoft.com/office/drawing/2014/main" id="{CF377780-C25D-48D4-8C24-83400C783133}"/>
              </a:ext>
            </a:extLst>
          </p:cNvPr>
          <p:cNvSpPr>
            <a:spLocks noGrp="1"/>
          </p:cNvSpPr>
          <p:nvPr>
            <p:ph idx="1"/>
          </p:nvPr>
        </p:nvSpPr>
        <p:spPr>
          <a:xfrm>
            <a:off x="457200" y="1600201"/>
            <a:ext cx="7715200" cy="1396752"/>
          </a:xfrm>
        </p:spPr>
        <p:txBody>
          <a:bodyPr>
            <a:normAutofit/>
          </a:bodyPr>
          <a:lstStyle/>
          <a:p>
            <a:r>
              <a:rPr lang="fr-FR" dirty="0"/>
              <a:t>React Native est muni de composant de base</a:t>
            </a:r>
          </a:p>
          <a:p>
            <a:r>
              <a:rPr lang="fr-FR" dirty="0"/>
              <a:t>Pour chaque plateforme (android, iOS, web), ces composant vont être traduit en composant natif.</a:t>
            </a:r>
          </a:p>
        </p:txBody>
      </p:sp>
      <p:sp>
        <p:nvSpPr>
          <p:cNvPr id="4" name="Slide Number Placeholder 3">
            <a:extLst>
              <a:ext uri="{FF2B5EF4-FFF2-40B4-BE49-F238E27FC236}">
                <a16:creationId xmlns:a16="http://schemas.microsoft.com/office/drawing/2014/main" id="{4F3F754D-AA19-4AD9-A960-D908F84E2919}"/>
              </a:ext>
            </a:extLst>
          </p:cNvPr>
          <p:cNvSpPr>
            <a:spLocks noGrp="1"/>
          </p:cNvSpPr>
          <p:nvPr>
            <p:ph type="sldNum" sz="quarter" idx="12"/>
          </p:nvPr>
        </p:nvSpPr>
        <p:spPr/>
        <p:txBody>
          <a:bodyPr/>
          <a:lstStyle/>
          <a:p>
            <a:fld id="{58C6F86D-B248-40EE-9D98-C59256F51133}" type="slidenum">
              <a:rPr lang="fr-FR" smtClean="0"/>
              <a:t>87</a:t>
            </a:fld>
            <a:endParaRPr lang="fr-FR" dirty="0"/>
          </a:p>
        </p:txBody>
      </p:sp>
      <p:pic>
        <p:nvPicPr>
          <p:cNvPr id="5" name="Picture 4">
            <a:extLst>
              <a:ext uri="{FF2B5EF4-FFF2-40B4-BE49-F238E27FC236}">
                <a16:creationId xmlns:a16="http://schemas.microsoft.com/office/drawing/2014/main" id="{48D8F730-0E6C-4CF0-9487-5524D3099E29}"/>
              </a:ext>
            </a:extLst>
          </p:cNvPr>
          <p:cNvPicPr>
            <a:picLocks noChangeAspect="1"/>
          </p:cNvPicPr>
          <p:nvPr/>
        </p:nvPicPr>
        <p:blipFill>
          <a:blip r:embed="rId2"/>
          <a:stretch>
            <a:fillRect/>
          </a:stretch>
        </p:blipFill>
        <p:spPr>
          <a:xfrm>
            <a:off x="1043608" y="2996953"/>
            <a:ext cx="6804992" cy="3379371"/>
          </a:xfrm>
          <a:prstGeom prst="rect">
            <a:avLst/>
          </a:prstGeom>
        </p:spPr>
      </p:pic>
    </p:spTree>
    <p:extLst>
      <p:ext uri="{BB962C8B-B14F-4D97-AF65-F5344CB8AC3E}">
        <p14:creationId xmlns:p14="http://schemas.microsoft.com/office/powerpoint/2010/main" val="28845091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D142A-F08F-4B5C-9EED-538DD6EFDCFF}"/>
              </a:ext>
            </a:extLst>
          </p:cNvPr>
          <p:cNvSpPr>
            <a:spLocks noGrp="1"/>
          </p:cNvSpPr>
          <p:nvPr>
            <p:ph type="title"/>
          </p:nvPr>
        </p:nvSpPr>
        <p:spPr/>
        <p:txBody>
          <a:bodyPr>
            <a:normAutofit/>
          </a:bodyPr>
          <a:lstStyle/>
          <a:p>
            <a:r>
              <a:rPr lang="fr-FR" dirty="0"/>
              <a:t>Liste des composants fourni d’office</a:t>
            </a:r>
          </a:p>
        </p:txBody>
      </p:sp>
      <p:sp>
        <p:nvSpPr>
          <p:cNvPr id="4" name="Slide Number Placeholder 3">
            <a:extLst>
              <a:ext uri="{FF2B5EF4-FFF2-40B4-BE49-F238E27FC236}">
                <a16:creationId xmlns:a16="http://schemas.microsoft.com/office/drawing/2014/main" id="{B28C8EB3-9212-4B24-BD96-2550C210D40D}"/>
              </a:ext>
            </a:extLst>
          </p:cNvPr>
          <p:cNvSpPr>
            <a:spLocks noGrp="1"/>
          </p:cNvSpPr>
          <p:nvPr>
            <p:ph type="sldNum" sz="quarter" idx="12"/>
          </p:nvPr>
        </p:nvSpPr>
        <p:spPr/>
        <p:txBody>
          <a:bodyPr/>
          <a:lstStyle/>
          <a:p>
            <a:fld id="{58C6F86D-B248-40EE-9D98-C59256F51133}" type="slidenum">
              <a:rPr lang="fr-FR" smtClean="0"/>
              <a:t>88</a:t>
            </a:fld>
            <a:endParaRPr lang="fr-FR" dirty="0"/>
          </a:p>
        </p:txBody>
      </p:sp>
      <p:pic>
        <p:nvPicPr>
          <p:cNvPr id="5" name="Picture 4">
            <a:extLst>
              <a:ext uri="{FF2B5EF4-FFF2-40B4-BE49-F238E27FC236}">
                <a16:creationId xmlns:a16="http://schemas.microsoft.com/office/drawing/2014/main" id="{0279CEF7-5847-4D5B-9A87-23AA2B4612F1}"/>
              </a:ext>
            </a:extLst>
          </p:cNvPr>
          <p:cNvPicPr>
            <a:picLocks noChangeAspect="1"/>
          </p:cNvPicPr>
          <p:nvPr/>
        </p:nvPicPr>
        <p:blipFill>
          <a:blip r:embed="rId2"/>
          <a:stretch>
            <a:fillRect/>
          </a:stretch>
        </p:blipFill>
        <p:spPr>
          <a:xfrm>
            <a:off x="2843808" y="1268760"/>
            <a:ext cx="5417810" cy="5405810"/>
          </a:xfrm>
          <a:prstGeom prst="rect">
            <a:avLst/>
          </a:prstGeom>
        </p:spPr>
      </p:pic>
      <p:sp>
        <p:nvSpPr>
          <p:cNvPr id="6" name="TextBox 5">
            <a:extLst>
              <a:ext uri="{FF2B5EF4-FFF2-40B4-BE49-F238E27FC236}">
                <a16:creationId xmlns:a16="http://schemas.microsoft.com/office/drawing/2014/main" id="{8BFA33A7-8963-4CDC-9CBE-38665545D9C4}"/>
              </a:ext>
            </a:extLst>
          </p:cNvPr>
          <p:cNvSpPr txBox="1"/>
          <p:nvPr/>
        </p:nvSpPr>
        <p:spPr>
          <a:xfrm>
            <a:off x="179512" y="3846249"/>
            <a:ext cx="1974708" cy="369332"/>
          </a:xfrm>
          <a:prstGeom prst="rect">
            <a:avLst/>
          </a:prstGeom>
          <a:noFill/>
        </p:spPr>
        <p:txBody>
          <a:bodyPr wrap="none" rtlCol="0">
            <a:spAutoFit/>
          </a:bodyPr>
          <a:lstStyle/>
          <a:p>
            <a:r>
              <a:rPr lang="fr-FR" dirty="0"/>
              <a:t>Liste exhaustive ici </a:t>
            </a:r>
          </a:p>
        </p:txBody>
      </p:sp>
      <p:sp>
        <p:nvSpPr>
          <p:cNvPr id="9" name="Left Brace 8">
            <a:extLst>
              <a:ext uri="{FF2B5EF4-FFF2-40B4-BE49-F238E27FC236}">
                <a16:creationId xmlns:a16="http://schemas.microsoft.com/office/drawing/2014/main" id="{7A72ABF2-2FF2-4F3F-981E-F7516762AD33}"/>
              </a:ext>
            </a:extLst>
          </p:cNvPr>
          <p:cNvSpPr/>
          <p:nvPr/>
        </p:nvSpPr>
        <p:spPr>
          <a:xfrm>
            <a:off x="2123728" y="1988840"/>
            <a:ext cx="864096" cy="4176464"/>
          </a:xfrm>
          <a:prstGeom prst="leftBrace">
            <a:avLst>
              <a:gd name="adj1" fmla="val 8333"/>
              <a:gd name="adj2" fmla="val 49885"/>
            </a:avLst>
          </a:prstGeom>
          <a:ln w="762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Tree>
    <p:extLst>
      <p:ext uri="{BB962C8B-B14F-4D97-AF65-F5344CB8AC3E}">
        <p14:creationId xmlns:p14="http://schemas.microsoft.com/office/powerpoint/2010/main" val="746930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E813-6C86-40C3-99C8-FF46B5C9E95A}"/>
              </a:ext>
            </a:extLst>
          </p:cNvPr>
          <p:cNvSpPr>
            <a:spLocks noGrp="1"/>
          </p:cNvSpPr>
          <p:nvPr>
            <p:ph type="title"/>
          </p:nvPr>
        </p:nvSpPr>
        <p:spPr/>
        <p:txBody>
          <a:bodyPr>
            <a:normAutofit/>
          </a:bodyPr>
          <a:lstStyle/>
          <a:p>
            <a:r>
              <a:rPr lang="fr-FR" dirty="0"/>
              <a:t>Cycle de vie d’un composant</a:t>
            </a:r>
          </a:p>
        </p:txBody>
      </p:sp>
      <p:sp>
        <p:nvSpPr>
          <p:cNvPr id="3" name="Content Placeholder 2">
            <a:extLst>
              <a:ext uri="{FF2B5EF4-FFF2-40B4-BE49-F238E27FC236}">
                <a16:creationId xmlns:a16="http://schemas.microsoft.com/office/drawing/2014/main" id="{8A8ED601-96DC-4C45-B7DA-7824D48B0F12}"/>
              </a:ext>
            </a:extLst>
          </p:cNvPr>
          <p:cNvSpPr>
            <a:spLocks noGrp="1"/>
          </p:cNvSpPr>
          <p:nvPr>
            <p:ph idx="1"/>
          </p:nvPr>
        </p:nvSpPr>
        <p:spPr/>
        <p:txBody>
          <a:bodyPr/>
          <a:lstStyle/>
          <a:p>
            <a:r>
              <a:rPr lang="fr-FR" dirty="0"/>
              <a:t>useEffect</a:t>
            </a:r>
          </a:p>
          <a:p>
            <a:pPr lvl="1"/>
            <a:r>
              <a:rPr lang="fr-FR" dirty="0"/>
              <a:t>componentDidMount</a:t>
            </a:r>
          </a:p>
          <a:p>
            <a:pPr lvl="1"/>
            <a:r>
              <a:rPr lang="fr-FR" dirty="0"/>
              <a:t>componentDidUpdate</a:t>
            </a:r>
          </a:p>
          <a:p>
            <a:pPr lvl="1"/>
            <a:r>
              <a:rPr lang="fr-FR" dirty="0"/>
              <a:t>componentWillUnmount</a:t>
            </a:r>
          </a:p>
          <a:p>
            <a:r>
              <a:rPr lang="fr-FR" dirty="0"/>
              <a:t>Error Boundaries</a:t>
            </a:r>
          </a:p>
          <a:p>
            <a:pPr lvl="1"/>
            <a:r>
              <a:rPr lang="fr-FR" dirty="0"/>
              <a:t>ne marche que pour les composants écrits en classe.</a:t>
            </a:r>
          </a:p>
          <a:p>
            <a:pPr lvl="1"/>
            <a:r>
              <a:rPr lang="fr-FR" dirty="0"/>
              <a:t>Penser à envelopper l’application avec un trycatch</a:t>
            </a:r>
          </a:p>
        </p:txBody>
      </p:sp>
      <p:sp>
        <p:nvSpPr>
          <p:cNvPr id="4" name="Slide Number Placeholder 3">
            <a:extLst>
              <a:ext uri="{FF2B5EF4-FFF2-40B4-BE49-F238E27FC236}">
                <a16:creationId xmlns:a16="http://schemas.microsoft.com/office/drawing/2014/main" id="{CFBA1F0F-D06F-4508-878B-517CE3EB3224}"/>
              </a:ext>
            </a:extLst>
          </p:cNvPr>
          <p:cNvSpPr>
            <a:spLocks noGrp="1"/>
          </p:cNvSpPr>
          <p:nvPr>
            <p:ph type="sldNum" sz="quarter" idx="12"/>
          </p:nvPr>
        </p:nvSpPr>
        <p:spPr/>
        <p:txBody>
          <a:bodyPr/>
          <a:lstStyle/>
          <a:p>
            <a:fld id="{58C6F86D-B248-40EE-9D98-C59256F51133}" type="slidenum">
              <a:rPr lang="fr-FR" smtClean="0"/>
              <a:t>89</a:t>
            </a:fld>
            <a:endParaRPr lang="fr-FR" dirty="0"/>
          </a:p>
        </p:txBody>
      </p:sp>
    </p:spTree>
    <p:extLst>
      <p:ext uri="{BB962C8B-B14F-4D97-AF65-F5344CB8AC3E}">
        <p14:creationId xmlns:p14="http://schemas.microsoft.com/office/powerpoint/2010/main" val="3974179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D7355-FD80-4409-830F-874BBC4565A7}"/>
              </a:ext>
            </a:extLst>
          </p:cNvPr>
          <p:cNvSpPr>
            <a:spLocks noGrp="1"/>
          </p:cNvSpPr>
          <p:nvPr>
            <p:ph type="title"/>
          </p:nvPr>
        </p:nvSpPr>
        <p:spPr/>
        <p:txBody>
          <a:bodyPr/>
          <a:lstStyle/>
          <a:p>
            <a:endParaRPr lang="fr-FR" dirty="0"/>
          </a:p>
        </p:txBody>
      </p:sp>
      <p:sp>
        <p:nvSpPr>
          <p:cNvPr id="3" name="Content Placeholder 2">
            <a:extLst>
              <a:ext uri="{FF2B5EF4-FFF2-40B4-BE49-F238E27FC236}">
                <a16:creationId xmlns:a16="http://schemas.microsoft.com/office/drawing/2014/main" id="{9BDA61A0-9218-41EB-9349-97EEE06F076F}"/>
              </a:ext>
            </a:extLst>
          </p:cNvPr>
          <p:cNvSpPr>
            <a:spLocks noGrp="1"/>
          </p:cNvSpPr>
          <p:nvPr>
            <p:ph idx="1"/>
          </p:nvPr>
        </p:nvSpPr>
        <p:spPr/>
        <p:txBody>
          <a:bodyPr/>
          <a:lstStyle/>
          <a:p>
            <a:r>
              <a:rPr lang="fr-FR" dirty="0">
                <a:solidFill>
                  <a:schemeClr val="bg1">
                    <a:lumMod val="85000"/>
                  </a:schemeClr>
                </a:solidFill>
              </a:rPr>
              <a:t>Introduction</a:t>
            </a:r>
          </a:p>
          <a:p>
            <a:r>
              <a:rPr lang="fr-FR" b="1" dirty="0"/>
              <a:t>React Native</a:t>
            </a:r>
          </a:p>
          <a:p>
            <a:r>
              <a:rPr lang="fr-FR" dirty="0">
                <a:solidFill>
                  <a:schemeClr val="bg1">
                    <a:lumMod val="85000"/>
                  </a:schemeClr>
                </a:solidFill>
              </a:rPr>
              <a:t>Architecture d'application</a:t>
            </a:r>
          </a:p>
          <a:p>
            <a:r>
              <a:rPr lang="fr-FR" dirty="0">
                <a:solidFill>
                  <a:schemeClr val="bg1">
                    <a:lumMod val="85000"/>
                  </a:schemeClr>
                </a:solidFill>
              </a:rPr>
              <a:t>Construire son interface</a:t>
            </a:r>
          </a:p>
          <a:p>
            <a:r>
              <a:rPr lang="fr-FR" dirty="0">
                <a:solidFill>
                  <a:schemeClr val="bg1">
                    <a:lumMod val="85000"/>
                  </a:schemeClr>
                </a:solidFill>
              </a:rPr>
              <a:t>Les formulaires et la gestion des données</a:t>
            </a:r>
          </a:p>
          <a:p>
            <a:r>
              <a:rPr lang="fr-FR" dirty="0">
                <a:solidFill>
                  <a:schemeClr val="bg1">
                    <a:lumMod val="85000"/>
                  </a:schemeClr>
                </a:solidFill>
              </a:rPr>
              <a:t>Interagir avec le terminal</a:t>
            </a:r>
          </a:p>
          <a:p>
            <a:r>
              <a:rPr lang="fr-FR" dirty="0">
                <a:solidFill>
                  <a:schemeClr val="bg1">
                    <a:lumMod val="85000"/>
                  </a:schemeClr>
                </a:solidFill>
              </a:rPr>
              <a:t>Usages avancés</a:t>
            </a:r>
          </a:p>
          <a:p>
            <a:endParaRPr lang="fr-FR" dirty="0"/>
          </a:p>
        </p:txBody>
      </p:sp>
      <p:sp>
        <p:nvSpPr>
          <p:cNvPr id="4" name="Slide Number Placeholder 3">
            <a:extLst>
              <a:ext uri="{FF2B5EF4-FFF2-40B4-BE49-F238E27FC236}">
                <a16:creationId xmlns:a16="http://schemas.microsoft.com/office/drawing/2014/main" id="{A081F476-CE28-4BC5-80EE-55DD2D74217C}"/>
              </a:ext>
            </a:extLst>
          </p:cNvPr>
          <p:cNvSpPr>
            <a:spLocks noGrp="1"/>
          </p:cNvSpPr>
          <p:nvPr>
            <p:ph type="sldNum" sz="quarter" idx="12"/>
          </p:nvPr>
        </p:nvSpPr>
        <p:spPr/>
        <p:txBody>
          <a:bodyPr/>
          <a:lstStyle/>
          <a:p>
            <a:fld id="{58C6F86D-B248-40EE-9D98-C59256F51133}" type="slidenum">
              <a:rPr lang="fr-FR" smtClean="0"/>
              <a:t>9</a:t>
            </a:fld>
            <a:endParaRPr lang="fr-FR" dirty="0"/>
          </a:p>
        </p:txBody>
      </p:sp>
    </p:spTree>
    <p:extLst>
      <p:ext uri="{BB962C8B-B14F-4D97-AF65-F5344CB8AC3E}">
        <p14:creationId xmlns:p14="http://schemas.microsoft.com/office/powerpoint/2010/main" val="34276949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0C0A4-1015-4DE5-92E3-3345ADA0DD3E}"/>
              </a:ext>
            </a:extLst>
          </p:cNvPr>
          <p:cNvSpPr>
            <a:spLocks noGrp="1"/>
          </p:cNvSpPr>
          <p:nvPr>
            <p:ph type="title"/>
          </p:nvPr>
        </p:nvSpPr>
        <p:spPr/>
        <p:txBody>
          <a:bodyPr/>
          <a:lstStyle/>
          <a:p>
            <a:r>
              <a:rPr lang="fr-FR" dirty="0"/>
              <a:t>Mise en place du ErrorBoundary</a:t>
            </a:r>
          </a:p>
        </p:txBody>
      </p:sp>
      <p:sp>
        <p:nvSpPr>
          <p:cNvPr id="4" name="Slide Number Placeholder 3">
            <a:extLst>
              <a:ext uri="{FF2B5EF4-FFF2-40B4-BE49-F238E27FC236}">
                <a16:creationId xmlns:a16="http://schemas.microsoft.com/office/drawing/2014/main" id="{0EB23476-863D-4313-A883-1ECEDAC7B63E}"/>
              </a:ext>
            </a:extLst>
          </p:cNvPr>
          <p:cNvSpPr>
            <a:spLocks noGrp="1"/>
          </p:cNvSpPr>
          <p:nvPr>
            <p:ph type="sldNum" sz="quarter" idx="12"/>
          </p:nvPr>
        </p:nvSpPr>
        <p:spPr/>
        <p:txBody>
          <a:bodyPr/>
          <a:lstStyle/>
          <a:p>
            <a:fld id="{58C6F86D-B248-40EE-9D98-C59256F51133}" type="slidenum">
              <a:rPr lang="fr-FR" smtClean="0"/>
              <a:t>90</a:t>
            </a:fld>
            <a:endParaRPr lang="fr-FR" dirty="0"/>
          </a:p>
        </p:txBody>
      </p:sp>
      <p:pic>
        <p:nvPicPr>
          <p:cNvPr id="5" name="Picture 4">
            <a:extLst>
              <a:ext uri="{FF2B5EF4-FFF2-40B4-BE49-F238E27FC236}">
                <a16:creationId xmlns:a16="http://schemas.microsoft.com/office/drawing/2014/main" id="{BC343A67-94A2-4883-8FBA-90350B6AAC87}"/>
              </a:ext>
            </a:extLst>
          </p:cNvPr>
          <p:cNvPicPr>
            <a:picLocks noChangeAspect="1"/>
          </p:cNvPicPr>
          <p:nvPr/>
        </p:nvPicPr>
        <p:blipFill>
          <a:blip r:embed="rId2"/>
          <a:stretch>
            <a:fillRect/>
          </a:stretch>
        </p:blipFill>
        <p:spPr>
          <a:xfrm>
            <a:off x="1403648" y="1432659"/>
            <a:ext cx="6579273" cy="4720435"/>
          </a:xfrm>
          <a:prstGeom prst="rect">
            <a:avLst/>
          </a:prstGeom>
        </p:spPr>
      </p:pic>
    </p:spTree>
    <p:extLst>
      <p:ext uri="{BB962C8B-B14F-4D97-AF65-F5344CB8AC3E}">
        <p14:creationId xmlns:p14="http://schemas.microsoft.com/office/powerpoint/2010/main" val="24542616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9791-7966-442D-B71B-050BDB99D2A4}"/>
              </a:ext>
            </a:extLst>
          </p:cNvPr>
          <p:cNvSpPr>
            <a:spLocks noGrp="1"/>
          </p:cNvSpPr>
          <p:nvPr>
            <p:ph type="title"/>
          </p:nvPr>
        </p:nvSpPr>
        <p:spPr/>
        <p:txBody>
          <a:bodyPr/>
          <a:lstStyle/>
          <a:p>
            <a:r>
              <a:rPr lang="fr-FR" dirty="0"/>
              <a:t>Ajout d’un rendering error</a:t>
            </a:r>
          </a:p>
        </p:txBody>
      </p:sp>
      <p:sp>
        <p:nvSpPr>
          <p:cNvPr id="4" name="Slide Number Placeholder 3">
            <a:extLst>
              <a:ext uri="{FF2B5EF4-FFF2-40B4-BE49-F238E27FC236}">
                <a16:creationId xmlns:a16="http://schemas.microsoft.com/office/drawing/2014/main" id="{8916F61B-1BF1-4F7C-94E3-B93C9A66C10C}"/>
              </a:ext>
            </a:extLst>
          </p:cNvPr>
          <p:cNvSpPr>
            <a:spLocks noGrp="1"/>
          </p:cNvSpPr>
          <p:nvPr>
            <p:ph type="sldNum" sz="quarter" idx="12"/>
          </p:nvPr>
        </p:nvSpPr>
        <p:spPr/>
        <p:txBody>
          <a:bodyPr/>
          <a:lstStyle/>
          <a:p>
            <a:fld id="{58C6F86D-B248-40EE-9D98-C59256F51133}" type="slidenum">
              <a:rPr lang="fr-FR" smtClean="0"/>
              <a:t>91</a:t>
            </a:fld>
            <a:endParaRPr lang="fr-FR" dirty="0"/>
          </a:p>
        </p:txBody>
      </p:sp>
      <p:pic>
        <p:nvPicPr>
          <p:cNvPr id="5" name="Picture 4">
            <a:extLst>
              <a:ext uri="{FF2B5EF4-FFF2-40B4-BE49-F238E27FC236}">
                <a16:creationId xmlns:a16="http://schemas.microsoft.com/office/drawing/2014/main" id="{CFFF88A4-50F5-4493-9FF2-605EA538B8C0}"/>
              </a:ext>
            </a:extLst>
          </p:cNvPr>
          <p:cNvPicPr>
            <a:picLocks noChangeAspect="1"/>
          </p:cNvPicPr>
          <p:nvPr/>
        </p:nvPicPr>
        <p:blipFill>
          <a:blip r:embed="rId2"/>
          <a:stretch>
            <a:fillRect/>
          </a:stretch>
        </p:blipFill>
        <p:spPr>
          <a:xfrm>
            <a:off x="1711999" y="1387547"/>
            <a:ext cx="5908001" cy="4764677"/>
          </a:xfrm>
          <a:prstGeom prst="rect">
            <a:avLst/>
          </a:prstGeom>
        </p:spPr>
      </p:pic>
    </p:spTree>
    <p:extLst>
      <p:ext uri="{BB962C8B-B14F-4D97-AF65-F5344CB8AC3E}">
        <p14:creationId xmlns:p14="http://schemas.microsoft.com/office/powerpoint/2010/main" val="8226553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92AF6-A15A-454C-92AE-7DC0573E675A}"/>
              </a:ext>
            </a:extLst>
          </p:cNvPr>
          <p:cNvSpPr>
            <a:spLocks noGrp="1"/>
          </p:cNvSpPr>
          <p:nvPr>
            <p:ph type="title"/>
          </p:nvPr>
        </p:nvSpPr>
        <p:spPr/>
        <p:txBody>
          <a:bodyPr/>
          <a:lstStyle/>
          <a:p>
            <a:r>
              <a:rPr lang="fr-FR" dirty="0"/>
              <a:t>The ErrorBoundary component</a:t>
            </a:r>
          </a:p>
        </p:txBody>
      </p:sp>
      <p:sp>
        <p:nvSpPr>
          <p:cNvPr id="4" name="Slide Number Placeholder 3">
            <a:extLst>
              <a:ext uri="{FF2B5EF4-FFF2-40B4-BE49-F238E27FC236}">
                <a16:creationId xmlns:a16="http://schemas.microsoft.com/office/drawing/2014/main" id="{AE6E244C-9158-4999-8F58-50E91160A864}"/>
              </a:ext>
            </a:extLst>
          </p:cNvPr>
          <p:cNvSpPr>
            <a:spLocks noGrp="1"/>
          </p:cNvSpPr>
          <p:nvPr>
            <p:ph type="sldNum" sz="quarter" idx="12"/>
          </p:nvPr>
        </p:nvSpPr>
        <p:spPr/>
        <p:txBody>
          <a:bodyPr/>
          <a:lstStyle/>
          <a:p>
            <a:fld id="{58C6F86D-B248-40EE-9D98-C59256F51133}" type="slidenum">
              <a:rPr lang="fr-FR" smtClean="0"/>
              <a:t>92</a:t>
            </a:fld>
            <a:endParaRPr lang="fr-FR" dirty="0"/>
          </a:p>
        </p:txBody>
      </p:sp>
      <p:pic>
        <p:nvPicPr>
          <p:cNvPr id="5" name="Picture 4">
            <a:extLst>
              <a:ext uri="{FF2B5EF4-FFF2-40B4-BE49-F238E27FC236}">
                <a16:creationId xmlns:a16="http://schemas.microsoft.com/office/drawing/2014/main" id="{9076F7A0-0132-4EE7-83F6-B8A900E994E2}"/>
              </a:ext>
            </a:extLst>
          </p:cNvPr>
          <p:cNvPicPr>
            <a:picLocks noChangeAspect="1"/>
          </p:cNvPicPr>
          <p:nvPr/>
        </p:nvPicPr>
        <p:blipFill>
          <a:blip r:embed="rId2"/>
          <a:stretch>
            <a:fillRect/>
          </a:stretch>
        </p:blipFill>
        <p:spPr>
          <a:xfrm>
            <a:off x="1403648" y="1553362"/>
            <a:ext cx="6804248" cy="4667263"/>
          </a:xfrm>
          <a:prstGeom prst="rect">
            <a:avLst/>
          </a:prstGeom>
        </p:spPr>
      </p:pic>
    </p:spTree>
    <p:extLst>
      <p:ext uri="{BB962C8B-B14F-4D97-AF65-F5344CB8AC3E}">
        <p14:creationId xmlns:p14="http://schemas.microsoft.com/office/powerpoint/2010/main" val="16848588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57D8F-7664-44B3-B8AC-7C35848836FC}"/>
              </a:ext>
            </a:extLst>
          </p:cNvPr>
          <p:cNvSpPr>
            <a:spLocks noGrp="1"/>
          </p:cNvSpPr>
          <p:nvPr>
            <p:ph type="title"/>
          </p:nvPr>
        </p:nvSpPr>
        <p:spPr/>
        <p:txBody>
          <a:bodyPr/>
          <a:lstStyle/>
          <a:p>
            <a:r>
              <a:rPr lang="fr-FR" dirty="0"/>
              <a:t>Composant View</a:t>
            </a:r>
          </a:p>
        </p:txBody>
      </p:sp>
      <p:sp>
        <p:nvSpPr>
          <p:cNvPr id="3" name="Content Placeholder 2">
            <a:extLst>
              <a:ext uri="{FF2B5EF4-FFF2-40B4-BE49-F238E27FC236}">
                <a16:creationId xmlns:a16="http://schemas.microsoft.com/office/drawing/2014/main" id="{4524D814-EE32-4808-9DFB-C288674246E1}"/>
              </a:ext>
            </a:extLst>
          </p:cNvPr>
          <p:cNvSpPr>
            <a:spLocks noGrp="1"/>
          </p:cNvSpPr>
          <p:nvPr>
            <p:ph idx="1"/>
          </p:nvPr>
        </p:nvSpPr>
        <p:spPr/>
        <p:txBody>
          <a:bodyPr/>
          <a:lstStyle/>
          <a:p>
            <a:r>
              <a:rPr lang="fr-FR" dirty="0"/>
              <a:t>C’est un composant qui permet d’encapsuler des enfants.</a:t>
            </a:r>
          </a:p>
          <a:p>
            <a:r>
              <a:rPr lang="fr-FR" dirty="0"/>
              <a:t>Il utilise la layout flexbox (ressemble beaucoup au CSS flexbox)</a:t>
            </a:r>
          </a:p>
          <a:p>
            <a:r>
              <a:rPr lang="fr-FR" dirty="0"/>
              <a:t>Une vue est Touchable</a:t>
            </a:r>
          </a:p>
          <a:p>
            <a:pPr lvl="1"/>
            <a:r>
              <a:rPr lang="fr-FR" dirty="0"/>
              <a:t>L’encadrer dans un composant TouchableHighlight</a:t>
            </a:r>
          </a:p>
          <a:p>
            <a:r>
              <a:rPr lang="fr-FR" dirty="0"/>
              <a:t>Une vue est accessible</a:t>
            </a:r>
          </a:p>
          <a:p>
            <a:pPr lvl="1"/>
            <a:r>
              <a:rPr lang="fr-FR" dirty="0"/>
              <a:t>Tester avec Talkback</a:t>
            </a:r>
          </a:p>
          <a:p>
            <a:endParaRPr lang="fr-FR" dirty="0"/>
          </a:p>
        </p:txBody>
      </p:sp>
      <p:sp>
        <p:nvSpPr>
          <p:cNvPr id="4" name="Slide Number Placeholder 3">
            <a:extLst>
              <a:ext uri="{FF2B5EF4-FFF2-40B4-BE49-F238E27FC236}">
                <a16:creationId xmlns:a16="http://schemas.microsoft.com/office/drawing/2014/main" id="{CC14B5A9-DF3D-478B-BF2C-9B729F34A11D}"/>
              </a:ext>
            </a:extLst>
          </p:cNvPr>
          <p:cNvSpPr>
            <a:spLocks noGrp="1"/>
          </p:cNvSpPr>
          <p:nvPr>
            <p:ph type="sldNum" sz="quarter" idx="12"/>
          </p:nvPr>
        </p:nvSpPr>
        <p:spPr/>
        <p:txBody>
          <a:bodyPr/>
          <a:lstStyle/>
          <a:p>
            <a:fld id="{58C6F86D-B248-40EE-9D98-C59256F51133}" type="slidenum">
              <a:rPr lang="fr-FR" smtClean="0"/>
              <a:t>93</a:t>
            </a:fld>
            <a:endParaRPr lang="fr-FR" dirty="0"/>
          </a:p>
        </p:txBody>
      </p:sp>
    </p:spTree>
    <p:extLst>
      <p:ext uri="{BB962C8B-B14F-4D97-AF65-F5344CB8AC3E}">
        <p14:creationId xmlns:p14="http://schemas.microsoft.com/office/powerpoint/2010/main" val="25005440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ED3BC-EB4F-4111-A38E-E2AED234FD02}"/>
              </a:ext>
            </a:extLst>
          </p:cNvPr>
          <p:cNvSpPr>
            <a:spLocks noGrp="1"/>
          </p:cNvSpPr>
          <p:nvPr>
            <p:ph type="title"/>
          </p:nvPr>
        </p:nvSpPr>
        <p:spPr/>
        <p:txBody>
          <a:bodyPr/>
          <a:lstStyle/>
          <a:p>
            <a:r>
              <a:rPr lang="fr-FR" dirty="0"/>
              <a:t>Faire une vue touchable</a:t>
            </a:r>
          </a:p>
        </p:txBody>
      </p:sp>
      <p:sp>
        <p:nvSpPr>
          <p:cNvPr id="4" name="Slide Number Placeholder 3">
            <a:extLst>
              <a:ext uri="{FF2B5EF4-FFF2-40B4-BE49-F238E27FC236}">
                <a16:creationId xmlns:a16="http://schemas.microsoft.com/office/drawing/2014/main" id="{0E2DE479-78FD-4FB5-95D8-4995466117AA}"/>
              </a:ext>
            </a:extLst>
          </p:cNvPr>
          <p:cNvSpPr>
            <a:spLocks noGrp="1"/>
          </p:cNvSpPr>
          <p:nvPr>
            <p:ph type="sldNum" sz="quarter" idx="12"/>
          </p:nvPr>
        </p:nvSpPr>
        <p:spPr/>
        <p:txBody>
          <a:bodyPr/>
          <a:lstStyle/>
          <a:p>
            <a:fld id="{58C6F86D-B248-40EE-9D98-C59256F51133}" type="slidenum">
              <a:rPr lang="fr-FR" smtClean="0"/>
              <a:t>94</a:t>
            </a:fld>
            <a:endParaRPr lang="fr-FR" dirty="0"/>
          </a:p>
        </p:txBody>
      </p:sp>
      <p:pic>
        <p:nvPicPr>
          <p:cNvPr id="5" name="Picture 4">
            <a:extLst>
              <a:ext uri="{FF2B5EF4-FFF2-40B4-BE49-F238E27FC236}">
                <a16:creationId xmlns:a16="http://schemas.microsoft.com/office/drawing/2014/main" id="{AD093C4C-43CD-4842-907D-D1A69F4D70C5}"/>
              </a:ext>
            </a:extLst>
          </p:cNvPr>
          <p:cNvPicPr>
            <a:picLocks noChangeAspect="1"/>
          </p:cNvPicPr>
          <p:nvPr/>
        </p:nvPicPr>
        <p:blipFill>
          <a:blip r:embed="rId2"/>
          <a:stretch>
            <a:fillRect/>
          </a:stretch>
        </p:blipFill>
        <p:spPr>
          <a:xfrm>
            <a:off x="1259632" y="1320351"/>
            <a:ext cx="6542722" cy="5229200"/>
          </a:xfrm>
          <a:prstGeom prst="rect">
            <a:avLst/>
          </a:prstGeom>
        </p:spPr>
      </p:pic>
    </p:spTree>
    <p:extLst>
      <p:ext uri="{BB962C8B-B14F-4D97-AF65-F5344CB8AC3E}">
        <p14:creationId xmlns:p14="http://schemas.microsoft.com/office/powerpoint/2010/main" val="4309669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1C1C7-ABDB-4ADF-8215-A09A23576A07}"/>
              </a:ext>
            </a:extLst>
          </p:cNvPr>
          <p:cNvSpPr>
            <a:spLocks noGrp="1"/>
          </p:cNvSpPr>
          <p:nvPr>
            <p:ph type="title"/>
          </p:nvPr>
        </p:nvSpPr>
        <p:spPr/>
        <p:txBody>
          <a:bodyPr/>
          <a:lstStyle/>
          <a:p>
            <a:r>
              <a:rPr lang="fr-FR" dirty="0"/>
              <a:t>Faire une vue accessible</a:t>
            </a:r>
          </a:p>
        </p:txBody>
      </p:sp>
      <p:sp>
        <p:nvSpPr>
          <p:cNvPr id="4" name="Slide Number Placeholder 3">
            <a:extLst>
              <a:ext uri="{FF2B5EF4-FFF2-40B4-BE49-F238E27FC236}">
                <a16:creationId xmlns:a16="http://schemas.microsoft.com/office/drawing/2014/main" id="{A0BBB9F2-7C72-4FC5-95B3-57564DCF928B}"/>
              </a:ext>
            </a:extLst>
          </p:cNvPr>
          <p:cNvSpPr>
            <a:spLocks noGrp="1"/>
          </p:cNvSpPr>
          <p:nvPr>
            <p:ph type="sldNum" sz="quarter" idx="12"/>
          </p:nvPr>
        </p:nvSpPr>
        <p:spPr/>
        <p:txBody>
          <a:bodyPr/>
          <a:lstStyle/>
          <a:p>
            <a:fld id="{58C6F86D-B248-40EE-9D98-C59256F51133}" type="slidenum">
              <a:rPr lang="fr-FR" smtClean="0"/>
              <a:t>95</a:t>
            </a:fld>
            <a:endParaRPr lang="fr-FR" dirty="0"/>
          </a:p>
        </p:txBody>
      </p:sp>
      <p:pic>
        <p:nvPicPr>
          <p:cNvPr id="5" name="Picture 4">
            <a:extLst>
              <a:ext uri="{FF2B5EF4-FFF2-40B4-BE49-F238E27FC236}">
                <a16:creationId xmlns:a16="http://schemas.microsoft.com/office/drawing/2014/main" id="{F27264EA-0FF7-4BCA-ADA6-007C8FE20FCC}"/>
              </a:ext>
            </a:extLst>
          </p:cNvPr>
          <p:cNvPicPr>
            <a:picLocks noChangeAspect="1"/>
          </p:cNvPicPr>
          <p:nvPr/>
        </p:nvPicPr>
        <p:blipFill>
          <a:blip r:embed="rId2"/>
          <a:stretch>
            <a:fillRect/>
          </a:stretch>
        </p:blipFill>
        <p:spPr>
          <a:xfrm>
            <a:off x="1619672" y="1268760"/>
            <a:ext cx="5616624" cy="4020741"/>
          </a:xfrm>
          <a:prstGeom prst="rect">
            <a:avLst/>
          </a:prstGeom>
        </p:spPr>
      </p:pic>
      <p:sp>
        <p:nvSpPr>
          <p:cNvPr id="6" name="TextBox 5">
            <a:extLst>
              <a:ext uri="{FF2B5EF4-FFF2-40B4-BE49-F238E27FC236}">
                <a16:creationId xmlns:a16="http://schemas.microsoft.com/office/drawing/2014/main" id="{4BBC3161-48D4-4B59-BC17-3FDAAA9E7275}"/>
              </a:ext>
            </a:extLst>
          </p:cNvPr>
          <p:cNvSpPr txBox="1"/>
          <p:nvPr/>
        </p:nvSpPr>
        <p:spPr>
          <a:xfrm>
            <a:off x="1331640" y="5660555"/>
            <a:ext cx="5976664" cy="923330"/>
          </a:xfrm>
          <a:prstGeom prst="rect">
            <a:avLst/>
          </a:prstGeom>
          <a:noFill/>
        </p:spPr>
        <p:txBody>
          <a:bodyPr wrap="square" rtlCol="0">
            <a:spAutoFit/>
          </a:bodyPr>
          <a:lstStyle/>
          <a:p>
            <a:r>
              <a:rPr lang="fr-FR" dirty="0"/>
              <a:t>Note d’expérience: un test d’accessibilité devrait être fait avec Talkback, de préférence sur un vrai téléphone et non pas un émulateur.</a:t>
            </a:r>
          </a:p>
        </p:txBody>
      </p:sp>
    </p:spTree>
    <p:extLst>
      <p:ext uri="{BB962C8B-B14F-4D97-AF65-F5344CB8AC3E}">
        <p14:creationId xmlns:p14="http://schemas.microsoft.com/office/powerpoint/2010/main" val="40133936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9BE9B-8DB6-485C-95CE-DEBBEC3EECC3}"/>
              </a:ext>
            </a:extLst>
          </p:cNvPr>
          <p:cNvSpPr>
            <a:spLocks noGrp="1"/>
          </p:cNvSpPr>
          <p:nvPr>
            <p:ph type="title"/>
          </p:nvPr>
        </p:nvSpPr>
        <p:spPr/>
        <p:txBody>
          <a:bodyPr/>
          <a:lstStyle/>
          <a:p>
            <a:r>
              <a:rPr lang="fr-FR" dirty="0"/>
              <a:t>Talkback</a:t>
            </a:r>
          </a:p>
        </p:txBody>
      </p:sp>
      <p:sp>
        <p:nvSpPr>
          <p:cNvPr id="3" name="Content Placeholder 2">
            <a:extLst>
              <a:ext uri="{FF2B5EF4-FFF2-40B4-BE49-F238E27FC236}">
                <a16:creationId xmlns:a16="http://schemas.microsoft.com/office/drawing/2014/main" id="{537B9C31-F902-467D-B057-9ECE852E6702}"/>
              </a:ext>
            </a:extLst>
          </p:cNvPr>
          <p:cNvSpPr>
            <a:spLocks noGrp="1"/>
          </p:cNvSpPr>
          <p:nvPr>
            <p:ph idx="1"/>
          </p:nvPr>
        </p:nvSpPr>
        <p:spPr/>
        <p:txBody>
          <a:bodyPr/>
          <a:lstStyle/>
          <a:p>
            <a:r>
              <a:rPr lang="fr-FR" dirty="0"/>
              <a:t>Télécharger Google Accessible Suite</a:t>
            </a:r>
          </a:p>
          <a:p>
            <a:pPr lvl="1"/>
            <a:r>
              <a:rPr lang="fr-FR" dirty="0"/>
              <a:t>Besoin de Google Play Store</a:t>
            </a:r>
          </a:p>
          <a:p>
            <a:r>
              <a:rPr lang="fr-FR" dirty="0"/>
              <a:t>Menu Settings &gt; Accessibility &gt; Talkback</a:t>
            </a:r>
          </a:p>
          <a:p>
            <a:pPr lvl="1"/>
            <a:r>
              <a:rPr lang="fr-FR" dirty="0"/>
              <a:t>Turn on talkback</a:t>
            </a:r>
          </a:p>
        </p:txBody>
      </p:sp>
      <p:sp>
        <p:nvSpPr>
          <p:cNvPr id="4" name="Slide Number Placeholder 3">
            <a:extLst>
              <a:ext uri="{FF2B5EF4-FFF2-40B4-BE49-F238E27FC236}">
                <a16:creationId xmlns:a16="http://schemas.microsoft.com/office/drawing/2014/main" id="{31591D9F-0FE4-4BDF-8DD5-BCBEE6DD0E26}"/>
              </a:ext>
            </a:extLst>
          </p:cNvPr>
          <p:cNvSpPr>
            <a:spLocks noGrp="1"/>
          </p:cNvSpPr>
          <p:nvPr>
            <p:ph type="sldNum" sz="quarter" idx="12"/>
          </p:nvPr>
        </p:nvSpPr>
        <p:spPr/>
        <p:txBody>
          <a:bodyPr/>
          <a:lstStyle/>
          <a:p>
            <a:fld id="{58C6F86D-B248-40EE-9D98-C59256F51133}" type="slidenum">
              <a:rPr lang="fr-FR" smtClean="0"/>
              <a:t>96</a:t>
            </a:fld>
            <a:endParaRPr lang="fr-FR" dirty="0"/>
          </a:p>
        </p:txBody>
      </p:sp>
    </p:spTree>
    <p:extLst>
      <p:ext uri="{BB962C8B-B14F-4D97-AF65-F5344CB8AC3E}">
        <p14:creationId xmlns:p14="http://schemas.microsoft.com/office/powerpoint/2010/main" val="885359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C6897-F1BF-4493-873E-B76C63BE5C42}"/>
              </a:ext>
            </a:extLst>
          </p:cNvPr>
          <p:cNvSpPr>
            <a:spLocks noGrp="1"/>
          </p:cNvSpPr>
          <p:nvPr>
            <p:ph type="title"/>
          </p:nvPr>
        </p:nvSpPr>
        <p:spPr/>
        <p:txBody>
          <a:bodyPr/>
          <a:lstStyle/>
          <a:p>
            <a:r>
              <a:rPr lang="fr-FR" dirty="0"/>
              <a:t>Composant Text </a:t>
            </a:r>
          </a:p>
        </p:txBody>
      </p:sp>
      <p:sp>
        <p:nvSpPr>
          <p:cNvPr id="3" name="Content Placeholder 2">
            <a:extLst>
              <a:ext uri="{FF2B5EF4-FFF2-40B4-BE49-F238E27FC236}">
                <a16:creationId xmlns:a16="http://schemas.microsoft.com/office/drawing/2014/main" id="{26498B6F-015A-4EC3-A345-0A46AA1D908D}"/>
              </a:ext>
            </a:extLst>
          </p:cNvPr>
          <p:cNvSpPr>
            <a:spLocks noGrp="1"/>
          </p:cNvSpPr>
          <p:nvPr>
            <p:ph idx="1"/>
          </p:nvPr>
        </p:nvSpPr>
        <p:spPr/>
        <p:txBody>
          <a:bodyPr/>
          <a:lstStyle/>
          <a:p>
            <a:r>
              <a:rPr lang="fr-FR" dirty="0"/>
              <a:t>Utilisé pour afficher du texte en dur.</a:t>
            </a:r>
          </a:p>
          <a:p>
            <a:pPr lvl="1"/>
            <a:r>
              <a:rPr lang="fr-FR" dirty="0"/>
              <a:t>les labels, les paragraphes, etc.</a:t>
            </a:r>
          </a:p>
          <a:p>
            <a:r>
              <a:rPr lang="fr-FR" dirty="0"/>
              <a:t>Un Text peut avoir un parent Text</a:t>
            </a:r>
          </a:p>
          <a:p>
            <a:pPr lvl="1"/>
            <a:r>
              <a:rPr lang="fr-FR" dirty="0"/>
              <a:t>Cela permet par exemple de spécialiser le style.</a:t>
            </a:r>
          </a:p>
          <a:p>
            <a:r>
              <a:rPr lang="fr-FR" dirty="0"/>
              <a:t>Un Text est touchable</a:t>
            </a:r>
          </a:p>
          <a:p>
            <a:pPr lvl="1"/>
            <a:r>
              <a:rPr lang="fr-FR" dirty="0"/>
              <a:t>On peut faire des press courts, des press longs, etc.</a:t>
            </a:r>
          </a:p>
          <a:p>
            <a:r>
              <a:rPr lang="fr-FR" dirty="0"/>
              <a:t>Un Text est accessible</a:t>
            </a:r>
          </a:p>
          <a:p>
            <a:pPr lvl="1"/>
            <a:endParaRPr lang="fr-FR" dirty="0"/>
          </a:p>
        </p:txBody>
      </p:sp>
      <p:sp>
        <p:nvSpPr>
          <p:cNvPr id="4" name="Slide Number Placeholder 3">
            <a:extLst>
              <a:ext uri="{FF2B5EF4-FFF2-40B4-BE49-F238E27FC236}">
                <a16:creationId xmlns:a16="http://schemas.microsoft.com/office/drawing/2014/main" id="{E7E9A74E-734B-4999-9ECC-02B366C55081}"/>
              </a:ext>
            </a:extLst>
          </p:cNvPr>
          <p:cNvSpPr>
            <a:spLocks noGrp="1"/>
          </p:cNvSpPr>
          <p:nvPr>
            <p:ph type="sldNum" sz="quarter" idx="12"/>
          </p:nvPr>
        </p:nvSpPr>
        <p:spPr/>
        <p:txBody>
          <a:bodyPr/>
          <a:lstStyle/>
          <a:p>
            <a:fld id="{58C6F86D-B248-40EE-9D98-C59256F51133}" type="slidenum">
              <a:rPr lang="fr-FR" smtClean="0"/>
              <a:t>97</a:t>
            </a:fld>
            <a:endParaRPr lang="fr-FR" dirty="0"/>
          </a:p>
        </p:txBody>
      </p:sp>
    </p:spTree>
    <p:extLst>
      <p:ext uri="{BB962C8B-B14F-4D97-AF65-F5344CB8AC3E}">
        <p14:creationId xmlns:p14="http://schemas.microsoft.com/office/powerpoint/2010/main" val="1656715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9DB0-712D-4C9E-9009-E415D1BD805B}"/>
              </a:ext>
            </a:extLst>
          </p:cNvPr>
          <p:cNvSpPr>
            <a:spLocks noGrp="1"/>
          </p:cNvSpPr>
          <p:nvPr>
            <p:ph type="title"/>
          </p:nvPr>
        </p:nvSpPr>
        <p:spPr/>
        <p:txBody>
          <a:bodyPr/>
          <a:lstStyle/>
          <a:p>
            <a:r>
              <a:rPr lang="fr-FR" dirty="0"/>
              <a:t>Exemple de Text</a:t>
            </a:r>
          </a:p>
        </p:txBody>
      </p:sp>
      <p:sp>
        <p:nvSpPr>
          <p:cNvPr id="4" name="Slide Number Placeholder 3">
            <a:extLst>
              <a:ext uri="{FF2B5EF4-FFF2-40B4-BE49-F238E27FC236}">
                <a16:creationId xmlns:a16="http://schemas.microsoft.com/office/drawing/2014/main" id="{460F0463-C085-4143-A566-E6577F30C17E}"/>
              </a:ext>
            </a:extLst>
          </p:cNvPr>
          <p:cNvSpPr>
            <a:spLocks noGrp="1"/>
          </p:cNvSpPr>
          <p:nvPr>
            <p:ph type="sldNum" sz="quarter" idx="12"/>
          </p:nvPr>
        </p:nvSpPr>
        <p:spPr/>
        <p:txBody>
          <a:bodyPr/>
          <a:lstStyle/>
          <a:p>
            <a:fld id="{58C6F86D-B248-40EE-9D98-C59256F51133}" type="slidenum">
              <a:rPr lang="fr-FR" smtClean="0"/>
              <a:t>98</a:t>
            </a:fld>
            <a:endParaRPr lang="fr-FR" dirty="0"/>
          </a:p>
        </p:txBody>
      </p:sp>
      <p:pic>
        <p:nvPicPr>
          <p:cNvPr id="6" name="Picture 5">
            <a:extLst>
              <a:ext uri="{FF2B5EF4-FFF2-40B4-BE49-F238E27FC236}">
                <a16:creationId xmlns:a16="http://schemas.microsoft.com/office/drawing/2014/main" id="{5B8DAD11-B106-4BB0-9467-CF06FC2E3DBB}"/>
              </a:ext>
            </a:extLst>
          </p:cNvPr>
          <p:cNvPicPr>
            <a:picLocks noChangeAspect="1"/>
          </p:cNvPicPr>
          <p:nvPr/>
        </p:nvPicPr>
        <p:blipFill>
          <a:blip r:embed="rId2"/>
          <a:stretch>
            <a:fillRect/>
          </a:stretch>
        </p:blipFill>
        <p:spPr>
          <a:xfrm>
            <a:off x="611560" y="1628800"/>
            <a:ext cx="7793009" cy="4355460"/>
          </a:xfrm>
          <a:prstGeom prst="rect">
            <a:avLst/>
          </a:prstGeom>
        </p:spPr>
      </p:pic>
    </p:spTree>
    <p:extLst>
      <p:ext uri="{BB962C8B-B14F-4D97-AF65-F5344CB8AC3E}">
        <p14:creationId xmlns:p14="http://schemas.microsoft.com/office/powerpoint/2010/main" val="18640487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481B6-097E-4D74-90C4-BC352BC7FCA7}"/>
              </a:ext>
            </a:extLst>
          </p:cNvPr>
          <p:cNvSpPr>
            <a:spLocks noGrp="1"/>
          </p:cNvSpPr>
          <p:nvPr>
            <p:ph type="title"/>
          </p:nvPr>
        </p:nvSpPr>
        <p:spPr/>
        <p:txBody>
          <a:bodyPr/>
          <a:lstStyle/>
          <a:p>
            <a:r>
              <a:rPr lang="fr-FR" dirty="0"/>
              <a:t>Le composant </a:t>
            </a:r>
            <a:r>
              <a:rPr lang="en-US" dirty="0"/>
              <a:t>Image</a:t>
            </a:r>
            <a:endParaRPr lang="fr-FR" dirty="0"/>
          </a:p>
        </p:txBody>
      </p:sp>
      <p:sp>
        <p:nvSpPr>
          <p:cNvPr id="3" name="Content Placeholder 2">
            <a:extLst>
              <a:ext uri="{FF2B5EF4-FFF2-40B4-BE49-F238E27FC236}">
                <a16:creationId xmlns:a16="http://schemas.microsoft.com/office/drawing/2014/main" id="{FE298660-B5A9-4A75-B5A7-FC73DC17E386}"/>
              </a:ext>
            </a:extLst>
          </p:cNvPr>
          <p:cNvSpPr>
            <a:spLocks noGrp="1"/>
          </p:cNvSpPr>
          <p:nvPr>
            <p:ph idx="1"/>
          </p:nvPr>
        </p:nvSpPr>
        <p:spPr>
          <a:xfrm>
            <a:off x="457200" y="1600201"/>
            <a:ext cx="8229600" cy="604664"/>
          </a:xfrm>
        </p:spPr>
        <p:txBody>
          <a:bodyPr>
            <a:normAutofit fontScale="55000" lnSpcReduction="20000"/>
          </a:bodyPr>
          <a:lstStyle/>
          <a:p>
            <a:r>
              <a:rPr lang="fr-FR" dirty="0"/>
              <a:t>Marche pour les PNG mais pas les SVG</a:t>
            </a:r>
          </a:p>
          <a:p>
            <a:r>
              <a:rPr lang="fr-FR" dirty="0"/>
              <a:t>Gère l’accessibilité</a:t>
            </a:r>
          </a:p>
        </p:txBody>
      </p:sp>
      <p:sp>
        <p:nvSpPr>
          <p:cNvPr id="4" name="Slide Number Placeholder 3">
            <a:extLst>
              <a:ext uri="{FF2B5EF4-FFF2-40B4-BE49-F238E27FC236}">
                <a16:creationId xmlns:a16="http://schemas.microsoft.com/office/drawing/2014/main" id="{E7D99D48-C72A-49CB-8EF7-2A20DB1214CA}"/>
              </a:ext>
            </a:extLst>
          </p:cNvPr>
          <p:cNvSpPr>
            <a:spLocks noGrp="1"/>
          </p:cNvSpPr>
          <p:nvPr>
            <p:ph type="sldNum" sz="quarter" idx="12"/>
          </p:nvPr>
        </p:nvSpPr>
        <p:spPr/>
        <p:txBody>
          <a:bodyPr/>
          <a:lstStyle/>
          <a:p>
            <a:fld id="{58C6F86D-B248-40EE-9D98-C59256F51133}" type="slidenum">
              <a:rPr lang="fr-FR" smtClean="0"/>
              <a:t>99</a:t>
            </a:fld>
            <a:endParaRPr lang="fr-FR" dirty="0"/>
          </a:p>
        </p:txBody>
      </p:sp>
      <p:pic>
        <p:nvPicPr>
          <p:cNvPr id="6" name="Picture 5">
            <a:extLst>
              <a:ext uri="{FF2B5EF4-FFF2-40B4-BE49-F238E27FC236}">
                <a16:creationId xmlns:a16="http://schemas.microsoft.com/office/drawing/2014/main" id="{DFE0B8BB-C30C-46D5-8089-1FB093C40CC3}"/>
              </a:ext>
            </a:extLst>
          </p:cNvPr>
          <p:cNvPicPr>
            <a:picLocks noChangeAspect="1"/>
          </p:cNvPicPr>
          <p:nvPr/>
        </p:nvPicPr>
        <p:blipFill>
          <a:blip r:embed="rId2"/>
          <a:stretch>
            <a:fillRect/>
          </a:stretch>
        </p:blipFill>
        <p:spPr>
          <a:xfrm>
            <a:off x="1043608" y="2420888"/>
            <a:ext cx="6659450" cy="3808355"/>
          </a:xfrm>
          <a:prstGeom prst="rect">
            <a:avLst/>
          </a:prstGeom>
        </p:spPr>
      </p:pic>
    </p:spTree>
    <p:extLst>
      <p:ext uri="{BB962C8B-B14F-4D97-AF65-F5344CB8AC3E}">
        <p14:creationId xmlns:p14="http://schemas.microsoft.com/office/powerpoint/2010/main" val="28397059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TotalTime>
  <Words>5081</Words>
  <Application>Microsoft Office PowerPoint</Application>
  <PresentationFormat>On-screen Show (4:3)</PresentationFormat>
  <Paragraphs>909</Paragraphs>
  <Slides>147</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147</vt:i4>
      </vt:variant>
    </vt:vector>
  </HeadingPairs>
  <TitlesOfParts>
    <vt:vector size="150" baseType="lpstr">
      <vt:lpstr>Arial</vt:lpstr>
      <vt:lpstr>Calibri</vt:lpstr>
      <vt:lpstr>Office Theme</vt:lpstr>
      <vt:lpstr>React Native, développer des applications mobiles natives</vt:lpstr>
      <vt:lpstr>Objectifs pédagogiques</vt:lpstr>
      <vt:lpstr>Plan du cours</vt:lpstr>
      <vt:lpstr>Travaux pratiques</vt:lpstr>
      <vt:lpstr>PowerPoint Presentation</vt:lpstr>
      <vt:lpstr>Le développement natif, l'hétérogénéité et la fragmentation.</vt:lpstr>
      <vt:lpstr>Les principaux outils cross-platform.</vt:lpstr>
      <vt:lpstr>Positionnement de React Native par rapport aux solutions existantes.</vt:lpstr>
      <vt:lpstr>PowerPoint Presentation</vt:lpstr>
      <vt:lpstr>Rappels sur ES6.</vt:lpstr>
      <vt:lpstr>React</vt:lpstr>
      <vt:lpstr>Apport ES6</vt:lpstr>
      <vt:lpstr>Notion de transpileur</vt:lpstr>
      <vt:lpstr>React et le superset de JavaScript JSX.</vt:lpstr>
      <vt:lpstr>Premier exercice</vt:lpstr>
      <vt:lpstr>React Native : principes clés, fonctionnement général.</vt:lpstr>
      <vt:lpstr>Liste des principaux core components</vt:lpstr>
      <vt:lpstr>Prérequis d’installation</vt:lpstr>
      <vt:lpstr>Installation d’outils sur Windows</vt:lpstr>
      <vt:lpstr>Désinstaller</vt:lpstr>
      <vt:lpstr>Désinstaller IntelliJ IDEA</vt:lpstr>
      <vt:lpstr>Désinstaller Java</vt:lpstr>
      <vt:lpstr>Android Studio</vt:lpstr>
      <vt:lpstr>Nettoyage du PATH et de toute autre variable d’environnement</vt:lpstr>
      <vt:lpstr>Nettoyage de %USERPROFILE%</vt:lpstr>
      <vt:lpstr>Machine propre !</vt:lpstr>
      <vt:lpstr>Git</vt:lpstr>
      <vt:lpstr>NodeJS</vt:lpstr>
      <vt:lpstr>Visual Studio Code</vt:lpstr>
      <vt:lpstr>Android Studio</vt:lpstr>
      <vt:lpstr>Variable d’environnement</vt:lpstr>
      <vt:lpstr>Platform Tools c’est quoi ?</vt:lpstr>
      <vt:lpstr>Fin des installations des prérequis</vt:lpstr>
      <vt:lpstr>Installation et configuration de React Native.</vt:lpstr>
      <vt:lpstr>Expo Cli</vt:lpstr>
      <vt:lpstr>React native CLI</vt:lpstr>
      <vt:lpstr>Utiliser le JDK de Android Studio ? Mauvaise idée</vt:lpstr>
      <vt:lpstr>Facebook Metro</vt:lpstr>
      <vt:lpstr>Si le device ne s’allume pas…</vt:lpstr>
      <vt:lpstr>Android Studio &gt; AVD Manager</vt:lpstr>
      <vt:lpstr>Reset d’un téléphone « pourri »</vt:lpstr>
      <vt:lpstr>Projet visualisé dans le simulateur</vt:lpstr>
      <vt:lpstr>Reload le projet</vt:lpstr>
      <vt:lpstr>Effacer un projet expo ou react native</vt:lpstr>
      <vt:lpstr>Outils de développement et de debug.</vt:lpstr>
      <vt:lpstr>Breakpoint</vt:lpstr>
      <vt:lpstr>Créer une app avec create-react-native</vt:lpstr>
      <vt:lpstr>Configuration du debugger en mode « attach »</vt:lpstr>
      <vt:lpstr>Créer le fichier launch.json</vt:lpstr>
      <vt:lpstr>Ajouter une configuration react-native</vt:lpstr>
      <vt:lpstr>Fichier launch.json final</vt:lpstr>
      <vt:lpstr>Démarrer le debugger</vt:lpstr>
      <vt:lpstr>Barre de statut orange</vt:lpstr>
      <vt:lpstr>Si le debugger de chrome s’allume…</vt:lpstr>
      <vt:lpstr>Menu depuis l’émulateur</vt:lpstr>
      <vt:lpstr>PowerPoint Presentation</vt:lpstr>
      <vt:lpstr>PowerPoint Presentation</vt:lpstr>
      <vt:lpstr>Projet en Typescript</vt:lpstr>
      <vt:lpstr>Configurer un composant : state &amp; props.</vt:lpstr>
      <vt:lpstr>euh… c’est quoi immutable ?</vt:lpstr>
      <vt:lpstr>Props</vt:lpstr>
      <vt:lpstr>State</vt:lpstr>
      <vt:lpstr>React Native et MVC</vt:lpstr>
      <vt:lpstr>Arbre de composants</vt:lpstr>
      <vt:lpstr>Composant</vt:lpstr>
      <vt:lpstr>Le pattern Flux, une alternative au MVC.</vt:lpstr>
      <vt:lpstr>L'arrivée de Redux : le store, le reducer, les actions.</vt:lpstr>
      <vt:lpstr>Mise en œuvre pratique de Redux</vt:lpstr>
      <vt:lpstr>Définition de l’état initial</vt:lpstr>
      <vt:lpstr>Définition du reducer global</vt:lpstr>
      <vt:lpstr>Définition de la store</vt:lpstr>
      <vt:lpstr>Placement des fonctions d’actions</vt:lpstr>
      <vt:lpstr>Observation de la store</vt:lpstr>
      <vt:lpstr>Optimisation de Redux : @reduxjs/toolkit</vt:lpstr>
      <vt:lpstr>createStore -&gt; configureStore</vt:lpstr>
      <vt:lpstr>createSlice</vt:lpstr>
      <vt:lpstr>Les actions</vt:lpstr>
      <vt:lpstr>L’observation des slices : selecteur</vt:lpstr>
      <vt:lpstr>Redux dans react native</vt:lpstr>
      <vt:lpstr>App.tsx</vt:lpstr>
      <vt:lpstr>La Store</vt:lpstr>
      <vt:lpstr>La slice pour l’exemple counter</vt:lpstr>
      <vt:lpstr>Quelques utilities (hooks)</vt:lpstr>
      <vt:lpstr>Et le nouveau composant counter</vt:lpstr>
      <vt:lpstr>PowerPoint Presentation</vt:lpstr>
      <vt:lpstr>Les composants React Native</vt:lpstr>
      <vt:lpstr>Les composants de base (View, Text et Image) et leurs cycles de vie.</vt:lpstr>
      <vt:lpstr>Liste des composants fourni d’office</vt:lpstr>
      <vt:lpstr>Cycle de vie d’un composant</vt:lpstr>
      <vt:lpstr>Mise en place du ErrorBoundary</vt:lpstr>
      <vt:lpstr>Ajout d’un rendering error</vt:lpstr>
      <vt:lpstr>The ErrorBoundary component</vt:lpstr>
      <vt:lpstr>Composant View</vt:lpstr>
      <vt:lpstr>Faire une vue touchable</vt:lpstr>
      <vt:lpstr>Faire une vue accessible</vt:lpstr>
      <vt:lpstr>Talkback</vt:lpstr>
      <vt:lpstr>Composant Text </vt:lpstr>
      <vt:lpstr>Exemple de Text</vt:lpstr>
      <vt:lpstr>Le composant Image</vt:lpstr>
      <vt:lpstr>Le composant Button</vt:lpstr>
      <vt:lpstr>Les composant « Touchables »</vt:lpstr>
      <vt:lpstr>Les événements Touch</vt:lpstr>
      <vt:lpstr>ListView</vt:lpstr>
      <vt:lpstr>FlatList</vt:lpstr>
      <vt:lpstr>SectionList</vt:lpstr>
      <vt:lpstr>ScrollView</vt:lpstr>
      <vt:lpstr>ScrollView et Liste</vt:lpstr>
      <vt:lpstr>Organiser le layout de l'application </vt:lpstr>
      <vt:lpstr>density independant pixel</vt:lpstr>
      <vt:lpstr>Width et Height</vt:lpstr>
      <vt:lpstr>Mise en page avec Flexbox</vt:lpstr>
      <vt:lpstr>Exemple de flex</vt:lpstr>
      <vt:lpstr>Styler les composants.</vt:lpstr>
      <vt:lpstr>L’attribut style</vt:lpstr>
      <vt:lpstr>Utiliser des composants de la communauté.</vt:lpstr>
      <vt:lpstr>Exemple : mettre des icônes</vt:lpstr>
      <vt:lpstr>Counter : mettre des icônes</vt:lpstr>
      <vt:lpstr>Une autre méthode de bouton icone</vt:lpstr>
      <vt:lpstr>Exemple d’utilisation de font custom</vt:lpstr>
      <vt:lpstr>Les différentes solutions de navigation entre les pages.</vt:lpstr>
      <vt:lpstr>React Navigation</vt:lpstr>
      <vt:lpstr>Installation de react navigation</vt:lpstr>
      <vt:lpstr>Composant avancés</vt:lpstr>
      <vt:lpstr>Ajouter des animations et des transitions.</vt:lpstr>
      <vt:lpstr>Exemple</vt:lpstr>
      <vt:lpstr>PowerPoint Presentation</vt:lpstr>
      <vt:lpstr>Les principaux composants de formulaires.</vt:lpstr>
      <vt:lpstr>TextInput</vt:lpstr>
      <vt:lpstr>Récupération des données : xmlhttprequest et fetch.</vt:lpstr>
      <vt:lpstr>Exemple fetch</vt:lpstr>
      <vt:lpstr>Le stockage local</vt:lpstr>
      <vt:lpstr>Exemple</vt:lpstr>
      <vt:lpstr>La gestion offline</vt:lpstr>
      <vt:lpstr>Exemple de Netinfo</vt:lpstr>
      <vt:lpstr>PowerPoint Presentation</vt:lpstr>
      <vt:lpstr>Les principales API natives de React Native</vt:lpstr>
      <vt:lpstr>Utiliser les plugins Cordova</vt:lpstr>
      <vt:lpstr>Développer un module natif</vt:lpstr>
      <vt:lpstr>Module Natif</vt:lpstr>
      <vt:lpstr>PowerPoint Presentation</vt:lpstr>
      <vt:lpstr>Best Practices et erreurs fréquentes</vt:lpstr>
      <vt:lpstr>Tests unitaires et fonctionnels</vt:lpstr>
      <vt:lpstr>Publier l'application</vt:lpstr>
      <vt:lpstr>Publier l’application</vt:lpstr>
      <vt:lpstr>Mises à jour Over The Air.</vt:lpstr>
      <vt:lpstr>Frameworks et outils complémentaires.</vt:lpstr>
      <vt:lpstr>Fin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AngularJS, maîtriser le Framework JavaScript de Google</dc:title>
  <dc:creator>Kakawuette</dc:creator>
  <cp:lastModifiedBy>Jean-Louis GUENEGO</cp:lastModifiedBy>
  <cp:revision>1832</cp:revision>
  <cp:lastPrinted>2021-06-28T09:10:12Z</cp:lastPrinted>
  <dcterms:created xsi:type="dcterms:W3CDTF">2014-07-16T08:17:18Z</dcterms:created>
  <dcterms:modified xsi:type="dcterms:W3CDTF">2022-06-08T20:05:21Z</dcterms:modified>
</cp:coreProperties>
</file>